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6"/>
  </p:notesMasterIdLst>
  <p:sldIdLst>
    <p:sldId id="500" r:id="rId2"/>
    <p:sldId id="498" r:id="rId3"/>
    <p:sldId id="501" r:id="rId4"/>
    <p:sldId id="502" r:id="rId5"/>
    <p:sldId id="495" r:id="rId6"/>
    <p:sldId id="510" r:id="rId7"/>
    <p:sldId id="533" r:id="rId8"/>
    <p:sldId id="534" r:id="rId9"/>
    <p:sldId id="531" r:id="rId10"/>
    <p:sldId id="532" r:id="rId11"/>
    <p:sldId id="536" r:id="rId12"/>
    <p:sldId id="542" r:id="rId13"/>
    <p:sldId id="511" r:id="rId14"/>
    <p:sldId id="513" r:id="rId15"/>
    <p:sldId id="512" r:id="rId16"/>
    <p:sldId id="543" r:id="rId17"/>
    <p:sldId id="515" r:id="rId18"/>
    <p:sldId id="544" r:id="rId19"/>
    <p:sldId id="546" r:id="rId20"/>
    <p:sldId id="516" r:id="rId21"/>
    <p:sldId id="518" r:id="rId22"/>
    <p:sldId id="535" r:id="rId23"/>
    <p:sldId id="514" r:id="rId24"/>
    <p:sldId id="538" r:id="rId25"/>
    <p:sldId id="548" r:id="rId26"/>
    <p:sldId id="519" r:id="rId27"/>
    <p:sldId id="520" r:id="rId28"/>
    <p:sldId id="521" r:id="rId29"/>
    <p:sldId id="522" r:id="rId30"/>
    <p:sldId id="545" r:id="rId31"/>
    <p:sldId id="547" r:id="rId32"/>
    <p:sldId id="523" r:id="rId33"/>
    <p:sldId id="524" r:id="rId34"/>
    <p:sldId id="525" r:id="rId35"/>
    <p:sldId id="526" r:id="rId36"/>
    <p:sldId id="527" r:id="rId37"/>
    <p:sldId id="528" r:id="rId38"/>
    <p:sldId id="529" r:id="rId39"/>
    <p:sldId id="530" r:id="rId40"/>
    <p:sldId id="509" r:id="rId41"/>
    <p:sldId id="503" r:id="rId42"/>
    <p:sldId id="539" r:id="rId43"/>
    <p:sldId id="540" r:id="rId44"/>
    <p:sldId id="541"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P1" id="{D1F7F8D9-EBCD-48F1-A01E-88B55DFAA3D7}">
          <p14:sldIdLst>
            <p14:sldId id="500"/>
            <p14:sldId id="498"/>
            <p14:sldId id="501"/>
            <p14:sldId id="502"/>
            <p14:sldId id="495"/>
            <p14:sldId id="510"/>
            <p14:sldId id="533"/>
            <p14:sldId id="534"/>
            <p14:sldId id="531"/>
            <p14:sldId id="532"/>
            <p14:sldId id="536"/>
            <p14:sldId id="542"/>
            <p14:sldId id="511"/>
          </p14:sldIdLst>
        </p14:section>
        <p14:section name="RP2" id="{83BBFBCC-12C5-4F28-8D0C-30FF4A0EC9DD}">
          <p14:sldIdLst>
            <p14:sldId id="513"/>
            <p14:sldId id="512"/>
            <p14:sldId id="543"/>
            <p14:sldId id="515"/>
            <p14:sldId id="544"/>
            <p14:sldId id="546"/>
          </p14:sldIdLst>
        </p14:section>
        <p14:section name="RP3" id="{DE1F4706-A82E-4103-B9F0-D4C3A2F8375C}">
          <p14:sldIdLst>
            <p14:sldId id="516"/>
            <p14:sldId id="518"/>
            <p14:sldId id="535"/>
          </p14:sldIdLst>
        </p14:section>
        <p14:section name="RP4" id="{30B9168E-6F99-4131-9B56-D87E975620EC}">
          <p14:sldIdLst>
            <p14:sldId id="514"/>
            <p14:sldId id="538"/>
            <p14:sldId id="548"/>
          </p14:sldIdLst>
        </p14:section>
        <p14:section name="RP5" id="{A2AF2931-1837-40A6-BECA-4222C1467989}">
          <p14:sldIdLst>
            <p14:sldId id="519"/>
            <p14:sldId id="520"/>
            <p14:sldId id="521"/>
            <p14:sldId id="522"/>
            <p14:sldId id="545"/>
            <p14:sldId id="547"/>
          </p14:sldIdLst>
        </p14:section>
        <p14:section name="RP6" id="{B480A5FE-806F-44E0-A67C-6C0710E3F9FD}">
          <p14:sldIdLst>
            <p14:sldId id="523"/>
            <p14:sldId id="524"/>
          </p14:sldIdLst>
        </p14:section>
        <p14:section name="R1" id="{05240CDC-914B-4A33-A845-BAEDC2D8C3C8}">
          <p14:sldIdLst>
            <p14:sldId id="525"/>
            <p14:sldId id="526"/>
          </p14:sldIdLst>
        </p14:section>
        <p14:section name="R2" id="{AC905B22-1904-4C67-AD5B-2ACBE92A8C91}">
          <p14:sldIdLst>
            <p14:sldId id="527"/>
            <p14:sldId id="528"/>
          </p14:sldIdLst>
        </p14:section>
        <p14:section name="R2" id="{A9B08132-DDBB-47D3-B19B-4D93637EF348}">
          <p14:sldIdLst>
            <p14:sldId id="529"/>
            <p14:sldId id="530"/>
            <p14:sldId id="509"/>
          </p14:sldIdLst>
        </p14:section>
        <p14:section name="other" id="{433FF060-7EF4-4A0D-85C6-8BF42159E528}">
          <p14:sldIdLst>
            <p14:sldId id="503"/>
            <p14:sldId id="539"/>
            <p14:sldId id="540"/>
            <p14:sldId id="54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FFFF66"/>
    <a:srgbClr val="FF2600"/>
    <a:srgbClr val="8B0000"/>
    <a:srgbClr val="0000FF"/>
    <a:srgbClr val="10253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95" autoAdjust="0"/>
    <p:restoredTop sz="93333" autoAdjust="0"/>
  </p:normalViewPr>
  <p:slideViewPr>
    <p:cSldViewPr snapToGrid="0" snapToObjects="1">
      <p:cViewPr varScale="1">
        <p:scale>
          <a:sx n="115" d="100"/>
          <a:sy n="115" d="100"/>
        </p:scale>
        <p:origin x="1248"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jp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CDFB13-8C7E-2148-B293-047F9641DD71}" type="datetimeFigureOut">
              <a:rPr lang="en-US" smtClean="0"/>
              <a:t>7/22/2020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AE12D7-AE97-9243-8341-9A20FCA5A307}" type="slidenum">
              <a:rPr lang="en-US" smtClean="0"/>
              <a:t>‹#›</a:t>
            </a:fld>
            <a:endParaRPr lang="en-US" dirty="0"/>
          </a:p>
        </p:txBody>
      </p:sp>
    </p:spTree>
    <p:extLst>
      <p:ext uri="{BB962C8B-B14F-4D97-AF65-F5344CB8AC3E}">
        <p14:creationId xmlns:p14="http://schemas.microsoft.com/office/powerpoint/2010/main" val="186367525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a:t>
            </a:fld>
            <a:endParaRPr lang="en-US"/>
          </a:p>
        </p:txBody>
      </p:sp>
    </p:spTree>
    <p:extLst>
      <p:ext uri="{BB962C8B-B14F-4D97-AF65-F5344CB8AC3E}">
        <p14:creationId xmlns:p14="http://schemas.microsoft.com/office/powerpoint/2010/main" val="2264981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10</a:t>
            </a:fld>
            <a:endParaRPr lang="en-US"/>
          </a:p>
        </p:txBody>
      </p:sp>
    </p:spTree>
    <p:extLst>
      <p:ext uri="{BB962C8B-B14F-4D97-AF65-F5344CB8AC3E}">
        <p14:creationId xmlns:p14="http://schemas.microsoft.com/office/powerpoint/2010/main" val="1849759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11</a:t>
            </a:fld>
            <a:endParaRPr lang="en-US"/>
          </a:p>
        </p:txBody>
      </p:sp>
    </p:spTree>
    <p:extLst>
      <p:ext uri="{BB962C8B-B14F-4D97-AF65-F5344CB8AC3E}">
        <p14:creationId xmlns:p14="http://schemas.microsoft.com/office/powerpoint/2010/main" val="20023387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641398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13</a:t>
            </a:fld>
            <a:endParaRPr lang="en-US"/>
          </a:p>
        </p:txBody>
      </p:sp>
    </p:spTree>
    <p:extLst>
      <p:ext uri="{BB962C8B-B14F-4D97-AF65-F5344CB8AC3E}">
        <p14:creationId xmlns:p14="http://schemas.microsoft.com/office/powerpoint/2010/main" val="28851172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14</a:t>
            </a:fld>
            <a:endParaRPr lang="en-US"/>
          </a:p>
        </p:txBody>
      </p:sp>
    </p:spTree>
    <p:extLst>
      <p:ext uri="{BB962C8B-B14F-4D97-AF65-F5344CB8AC3E}">
        <p14:creationId xmlns:p14="http://schemas.microsoft.com/office/powerpoint/2010/main" val="34535351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15</a:t>
            </a:fld>
            <a:endParaRPr lang="en-US"/>
          </a:p>
        </p:txBody>
      </p:sp>
    </p:spTree>
    <p:extLst>
      <p:ext uri="{BB962C8B-B14F-4D97-AF65-F5344CB8AC3E}">
        <p14:creationId xmlns:p14="http://schemas.microsoft.com/office/powerpoint/2010/main" val="3041931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133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17</a:t>
            </a:fld>
            <a:endParaRPr lang="en-US"/>
          </a:p>
        </p:txBody>
      </p:sp>
    </p:spTree>
    <p:extLst>
      <p:ext uri="{BB962C8B-B14F-4D97-AF65-F5344CB8AC3E}">
        <p14:creationId xmlns:p14="http://schemas.microsoft.com/office/powerpoint/2010/main" val="31879194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TO ONLY BE SHOWN IF THEY HAVE TO REPEAT THE PRACTICE!!! (any of the practice runs)</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987239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99945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a:t>
            </a:fld>
            <a:endParaRPr lang="en-US"/>
          </a:p>
        </p:txBody>
      </p:sp>
    </p:spTree>
    <p:extLst>
      <p:ext uri="{BB962C8B-B14F-4D97-AF65-F5344CB8AC3E}">
        <p14:creationId xmlns:p14="http://schemas.microsoft.com/office/powerpoint/2010/main" val="42212718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20</a:t>
            </a:fld>
            <a:endParaRPr lang="en-US"/>
          </a:p>
        </p:txBody>
      </p:sp>
    </p:spTree>
    <p:extLst>
      <p:ext uri="{BB962C8B-B14F-4D97-AF65-F5344CB8AC3E}">
        <p14:creationId xmlns:p14="http://schemas.microsoft.com/office/powerpoint/2010/main" val="18294650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21</a:t>
            </a:fld>
            <a:endParaRPr lang="en-US"/>
          </a:p>
        </p:txBody>
      </p:sp>
    </p:spTree>
    <p:extLst>
      <p:ext uri="{BB962C8B-B14F-4D97-AF65-F5344CB8AC3E}">
        <p14:creationId xmlns:p14="http://schemas.microsoft.com/office/powerpoint/2010/main" val="1119902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22</a:t>
            </a:fld>
            <a:endParaRPr lang="en-US"/>
          </a:p>
        </p:txBody>
      </p:sp>
    </p:spTree>
    <p:extLst>
      <p:ext uri="{BB962C8B-B14F-4D97-AF65-F5344CB8AC3E}">
        <p14:creationId xmlns:p14="http://schemas.microsoft.com/office/powerpoint/2010/main" val="14139990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23</a:t>
            </a:fld>
            <a:endParaRPr lang="en-US"/>
          </a:p>
        </p:txBody>
      </p:sp>
    </p:spTree>
    <p:extLst>
      <p:ext uri="{BB962C8B-B14F-4D97-AF65-F5344CB8AC3E}">
        <p14:creationId xmlns:p14="http://schemas.microsoft.com/office/powerpoint/2010/main" val="38764973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24</a:t>
            </a:fld>
            <a:endParaRPr lang="en-US"/>
          </a:p>
        </p:txBody>
      </p:sp>
    </p:spTree>
    <p:extLst>
      <p:ext uri="{BB962C8B-B14F-4D97-AF65-F5344CB8AC3E}">
        <p14:creationId xmlns:p14="http://schemas.microsoft.com/office/powerpoint/2010/main" val="26358161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TO ONLY BE SHOWN IF THEY HAVE TO REPEAT THE PRACTICE!!! (any of the practice runs)</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159466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26</a:t>
            </a:fld>
            <a:endParaRPr lang="en-US"/>
          </a:p>
        </p:txBody>
      </p:sp>
    </p:spTree>
    <p:extLst>
      <p:ext uri="{BB962C8B-B14F-4D97-AF65-F5344CB8AC3E}">
        <p14:creationId xmlns:p14="http://schemas.microsoft.com/office/powerpoint/2010/main" val="7402077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27</a:t>
            </a:fld>
            <a:endParaRPr lang="en-US"/>
          </a:p>
        </p:txBody>
      </p:sp>
    </p:spTree>
    <p:extLst>
      <p:ext uri="{BB962C8B-B14F-4D97-AF65-F5344CB8AC3E}">
        <p14:creationId xmlns:p14="http://schemas.microsoft.com/office/powerpoint/2010/main" val="37963585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28</a:t>
            </a:fld>
            <a:endParaRPr lang="en-US"/>
          </a:p>
        </p:txBody>
      </p:sp>
    </p:spTree>
    <p:extLst>
      <p:ext uri="{BB962C8B-B14F-4D97-AF65-F5344CB8AC3E}">
        <p14:creationId xmlns:p14="http://schemas.microsoft.com/office/powerpoint/2010/main" val="31671403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29</a:t>
            </a:fld>
            <a:endParaRPr lang="en-US"/>
          </a:p>
        </p:txBody>
      </p:sp>
    </p:spTree>
    <p:extLst>
      <p:ext uri="{BB962C8B-B14F-4D97-AF65-F5344CB8AC3E}">
        <p14:creationId xmlns:p14="http://schemas.microsoft.com/office/powerpoint/2010/main" val="4303682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a:t>
            </a:fld>
            <a:endParaRPr lang="en-US"/>
          </a:p>
        </p:txBody>
      </p:sp>
    </p:spTree>
    <p:extLst>
      <p:ext uri="{BB962C8B-B14F-4D97-AF65-F5344CB8AC3E}">
        <p14:creationId xmlns:p14="http://schemas.microsoft.com/office/powerpoint/2010/main" val="25347194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18971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693629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32</a:t>
            </a:fld>
            <a:endParaRPr lang="en-US"/>
          </a:p>
        </p:txBody>
      </p:sp>
    </p:spTree>
    <p:extLst>
      <p:ext uri="{BB962C8B-B14F-4D97-AF65-F5344CB8AC3E}">
        <p14:creationId xmlns:p14="http://schemas.microsoft.com/office/powerpoint/2010/main" val="32426829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33</a:t>
            </a:fld>
            <a:endParaRPr lang="en-US"/>
          </a:p>
        </p:txBody>
      </p:sp>
    </p:spTree>
    <p:extLst>
      <p:ext uri="{BB962C8B-B14F-4D97-AF65-F5344CB8AC3E}">
        <p14:creationId xmlns:p14="http://schemas.microsoft.com/office/powerpoint/2010/main" val="33476555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34</a:t>
            </a:fld>
            <a:endParaRPr lang="en-US"/>
          </a:p>
        </p:txBody>
      </p:sp>
    </p:spTree>
    <p:extLst>
      <p:ext uri="{BB962C8B-B14F-4D97-AF65-F5344CB8AC3E}">
        <p14:creationId xmlns:p14="http://schemas.microsoft.com/office/powerpoint/2010/main" val="40750294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35</a:t>
            </a:fld>
            <a:endParaRPr lang="en-US"/>
          </a:p>
        </p:txBody>
      </p:sp>
    </p:spTree>
    <p:extLst>
      <p:ext uri="{BB962C8B-B14F-4D97-AF65-F5344CB8AC3E}">
        <p14:creationId xmlns:p14="http://schemas.microsoft.com/office/powerpoint/2010/main" val="259837725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36</a:t>
            </a:fld>
            <a:endParaRPr lang="en-US"/>
          </a:p>
        </p:txBody>
      </p:sp>
    </p:spTree>
    <p:extLst>
      <p:ext uri="{BB962C8B-B14F-4D97-AF65-F5344CB8AC3E}">
        <p14:creationId xmlns:p14="http://schemas.microsoft.com/office/powerpoint/2010/main" val="13734353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37</a:t>
            </a:fld>
            <a:endParaRPr lang="en-US"/>
          </a:p>
        </p:txBody>
      </p:sp>
    </p:spTree>
    <p:extLst>
      <p:ext uri="{BB962C8B-B14F-4D97-AF65-F5344CB8AC3E}">
        <p14:creationId xmlns:p14="http://schemas.microsoft.com/office/powerpoint/2010/main" val="1637452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38</a:t>
            </a:fld>
            <a:endParaRPr lang="en-US"/>
          </a:p>
        </p:txBody>
      </p:sp>
    </p:spTree>
    <p:extLst>
      <p:ext uri="{BB962C8B-B14F-4D97-AF65-F5344CB8AC3E}">
        <p14:creationId xmlns:p14="http://schemas.microsoft.com/office/powerpoint/2010/main" val="25828847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39</a:t>
            </a:fld>
            <a:endParaRPr lang="en-US"/>
          </a:p>
        </p:txBody>
      </p:sp>
    </p:spTree>
    <p:extLst>
      <p:ext uri="{BB962C8B-B14F-4D97-AF65-F5344CB8AC3E}">
        <p14:creationId xmlns:p14="http://schemas.microsoft.com/office/powerpoint/2010/main" val="165915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a:t>
            </a:fld>
            <a:endParaRPr lang="en-US"/>
          </a:p>
        </p:txBody>
      </p:sp>
    </p:spTree>
    <p:extLst>
      <p:ext uri="{BB962C8B-B14F-4D97-AF65-F5344CB8AC3E}">
        <p14:creationId xmlns:p14="http://schemas.microsoft.com/office/powerpoint/2010/main" val="40266519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41</a:t>
            </a:fld>
            <a:endParaRPr lang="en-US"/>
          </a:p>
        </p:txBody>
      </p:sp>
    </p:spTree>
    <p:extLst>
      <p:ext uri="{BB962C8B-B14F-4D97-AF65-F5344CB8AC3E}">
        <p14:creationId xmlns:p14="http://schemas.microsoft.com/office/powerpoint/2010/main" val="230596691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42</a:t>
            </a:fld>
            <a:endParaRPr lang="en-US"/>
          </a:p>
        </p:txBody>
      </p:sp>
    </p:spTree>
    <p:extLst>
      <p:ext uri="{BB962C8B-B14F-4D97-AF65-F5344CB8AC3E}">
        <p14:creationId xmlns:p14="http://schemas.microsoft.com/office/powerpoint/2010/main" val="30888444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43</a:t>
            </a:fld>
            <a:endParaRPr lang="en-US"/>
          </a:p>
        </p:txBody>
      </p:sp>
    </p:spTree>
    <p:extLst>
      <p:ext uri="{BB962C8B-B14F-4D97-AF65-F5344CB8AC3E}">
        <p14:creationId xmlns:p14="http://schemas.microsoft.com/office/powerpoint/2010/main" val="5376293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44</a:t>
            </a:fld>
            <a:endParaRPr lang="en-US"/>
          </a:p>
        </p:txBody>
      </p:sp>
    </p:spTree>
    <p:extLst>
      <p:ext uri="{BB962C8B-B14F-4D97-AF65-F5344CB8AC3E}">
        <p14:creationId xmlns:p14="http://schemas.microsoft.com/office/powerpoint/2010/main" val="31689086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a:t>
            </a:fld>
            <a:endParaRPr lang="en-US"/>
          </a:p>
        </p:txBody>
      </p:sp>
    </p:spTree>
    <p:extLst>
      <p:ext uri="{BB962C8B-B14F-4D97-AF65-F5344CB8AC3E}">
        <p14:creationId xmlns:p14="http://schemas.microsoft.com/office/powerpoint/2010/main" val="2506512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6</a:t>
            </a:fld>
            <a:endParaRPr lang="en-US"/>
          </a:p>
        </p:txBody>
      </p:sp>
    </p:spTree>
    <p:extLst>
      <p:ext uri="{BB962C8B-B14F-4D97-AF65-F5344CB8AC3E}">
        <p14:creationId xmlns:p14="http://schemas.microsoft.com/office/powerpoint/2010/main" val="1369753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7</a:t>
            </a:fld>
            <a:endParaRPr lang="en-US"/>
          </a:p>
        </p:txBody>
      </p:sp>
    </p:spTree>
    <p:extLst>
      <p:ext uri="{BB962C8B-B14F-4D97-AF65-F5344CB8AC3E}">
        <p14:creationId xmlns:p14="http://schemas.microsoft.com/office/powerpoint/2010/main" val="3270790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8</a:t>
            </a:fld>
            <a:endParaRPr lang="en-US"/>
          </a:p>
        </p:txBody>
      </p:sp>
    </p:spTree>
    <p:extLst>
      <p:ext uri="{BB962C8B-B14F-4D97-AF65-F5344CB8AC3E}">
        <p14:creationId xmlns:p14="http://schemas.microsoft.com/office/powerpoint/2010/main" val="2325465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9</a:t>
            </a:fld>
            <a:endParaRPr lang="en-US"/>
          </a:p>
        </p:txBody>
      </p:sp>
    </p:spTree>
    <p:extLst>
      <p:ext uri="{BB962C8B-B14F-4D97-AF65-F5344CB8AC3E}">
        <p14:creationId xmlns:p14="http://schemas.microsoft.com/office/powerpoint/2010/main" val="2181953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0253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9A4D3A-6EF8-7448-AC6F-AD52FEDAA6A8}" type="datetimeFigureOut">
              <a:rPr lang="en-US" smtClean="0"/>
              <a:t>7/22/2020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251D23-C897-684A-8E67-1EBE4884B6DC}"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79464" y="485030"/>
            <a:ext cx="8779896" cy="5169826"/>
          </a:xfrm>
        </p:spPr>
        <p:txBody>
          <a:bodyPr>
            <a:normAutofit/>
          </a:bodyPr>
          <a:lstStyle/>
          <a:p>
            <a:pPr marL="0" indent="0" algn="ctr">
              <a:buNone/>
            </a:pPr>
            <a:r>
              <a:rPr lang="en-US" sz="2800" dirty="0"/>
              <a:t>Position your hands so that your </a:t>
            </a:r>
          </a:p>
          <a:p>
            <a:pPr marL="0" indent="0" algn="ctr">
              <a:buNone/>
            </a:pPr>
            <a:r>
              <a:rPr lang="en-US" sz="2800" dirty="0"/>
              <a:t>index finger corresponds to the LEFT Button </a:t>
            </a:r>
          </a:p>
          <a:p>
            <a:pPr marL="0" indent="0" algn="ctr">
              <a:buNone/>
            </a:pPr>
            <a:r>
              <a:rPr lang="en-US" sz="2800" dirty="0"/>
              <a:t>and your middle finger corresponds to the RIGHT Button</a:t>
            </a:r>
          </a:p>
        </p:txBody>
      </p:sp>
      <p:sp>
        <p:nvSpPr>
          <p:cNvPr id="11" name="Right Arrow 10"/>
          <p:cNvSpPr/>
          <p:nvPr/>
        </p:nvSpPr>
        <p:spPr>
          <a:xfrm>
            <a:off x="8113318" y="6391826"/>
            <a:ext cx="640200" cy="28976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grpSp>
        <p:nvGrpSpPr>
          <p:cNvPr id="8" name="Group 7"/>
          <p:cNvGrpSpPr/>
          <p:nvPr/>
        </p:nvGrpSpPr>
        <p:grpSpPr>
          <a:xfrm>
            <a:off x="2652909" y="2834592"/>
            <a:ext cx="4076372" cy="3302977"/>
            <a:chOff x="2848576" y="3315961"/>
            <a:chExt cx="3000133" cy="2430929"/>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2" name="TextBox 1"/>
            <p:cNvSpPr txBox="1"/>
            <p:nvPr/>
          </p:nvSpPr>
          <p:spPr>
            <a:xfrm>
              <a:off x="3814240" y="3323107"/>
              <a:ext cx="856230" cy="385080"/>
            </a:xfrm>
            <a:prstGeom prst="rect">
              <a:avLst/>
            </a:prstGeom>
            <a:noFill/>
          </p:spPr>
          <p:txBody>
            <a:bodyPr wrap="square" rtlCol="0">
              <a:spAutoFit/>
            </a:bodyPr>
            <a:lstStyle/>
            <a:p>
              <a:r>
                <a:rPr lang="en-US" sz="2800" b="1" dirty="0"/>
                <a:t>RIGHT</a:t>
              </a:r>
              <a:endParaRPr lang="en-US" sz="2400" b="1" dirty="0"/>
            </a:p>
          </p:txBody>
        </p:sp>
        <p:sp>
          <p:nvSpPr>
            <p:cNvPr id="12" name="TextBox 11"/>
            <p:cNvSpPr txBox="1"/>
            <p:nvPr/>
          </p:nvSpPr>
          <p:spPr>
            <a:xfrm>
              <a:off x="2848576" y="3315961"/>
              <a:ext cx="796260" cy="385080"/>
            </a:xfrm>
            <a:prstGeom prst="rect">
              <a:avLst/>
            </a:prstGeom>
            <a:noFill/>
          </p:spPr>
          <p:txBody>
            <a:bodyPr wrap="square" rtlCol="0">
              <a:spAutoFit/>
            </a:bodyPr>
            <a:lstStyle/>
            <a:p>
              <a:r>
                <a:rPr lang="en-US" sz="2800" b="1" dirty="0"/>
                <a:t>LEFT</a:t>
              </a:r>
            </a:p>
          </p:txBody>
        </p:sp>
        <p:cxnSp>
          <p:nvCxnSpPr>
            <p:cNvPr id="5" name="Straight Arrow Connector 4"/>
            <p:cNvCxnSpPr>
              <a:stCxn id="12" idx="2"/>
            </p:cNvCxnSpPr>
            <p:nvPr/>
          </p:nvCxnSpPr>
          <p:spPr>
            <a:xfrm>
              <a:off x="3246706" y="3701041"/>
              <a:ext cx="552023" cy="572894"/>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2" idx="2"/>
            </p:cNvCxnSpPr>
            <p:nvPr/>
          </p:nvCxnSpPr>
          <p:spPr>
            <a:xfrm flipH="1">
              <a:off x="4242354" y="3708187"/>
              <a:ext cx="1" cy="49191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23"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bg2">
                    <a:lumMod val="20000"/>
                    <a:lumOff val="80000"/>
                  </a:schemeClr>
                </a:solidFill>
              </a:rPr>
              <a:t>RIGHT</a:t>
            </a:r>
          </a:p>
        </p:txBody>
      </p:sp>
    </p:spTree>
    <p:extLst>
      <p:ext uri="{BB962C8B-B14F-4D97-AF65-F5344CB8AC3E}">
        <p14:creationId xmlns:p14="http://schemas.microsoft.com/office/powerpoint/2010/main" val="2193076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Pressing the </a:t>
            </a:r>
            <a:r>
              <a:rPr lang="en-US" dirty="0">
                <a:solidFill>
                  <a:srgbClr val="FFFF00"/>
                </a:solidFill>
              </a:rPr>
              <a:t>RIGHT</a:t>
            </a:r>
            <a:r>
              <a:rPr lang="en-US" dirty="0"/>
              <a:t> Button will lead you down these pathways.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p:cNvCxnSpPr>
            <a:stCxn id="9" idx="2"/>
            <a:endCxn id="10"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0" idx="3"/>
            <a:endCxn id="11"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1" idx="3"/>
            <a:endCxn id="8"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8" idx="0"/>
            <a:endCxn id="7"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7" idx="2"/>
            <a:endCxn id="10"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2" idx="2"/>
            <a:endCxn id="11"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5751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dirty="0"/>
              <a:t>You have some time to practice. The colored paths won’t always be shown.</a:t>
            </a:r>
          </a:p>
          <a:p>
            <a:pPr marL="0" indent="0">
              <a:buNone/>
            </a:pPr>
            <a:r>
              <a:rPr lang="en-US" dirty="0"/>
              <a:t>Your job now is to memorize, as best as you can, how to move along the pathways to the other rectangles.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93716"/>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0"/>
            <a:endCxn id="8" idx="3"/>
          </p:cNvCxnSpPr>
          <p:nvPr/>
        </p:nvCxnSpPr>
        <p:spPr>
          <a:xfrm flipH="1" flipV="1">
            <a:off x="5791200" y="3117273"/>
            <a:ext cx="799514" cy="728541"/>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1"/>
            <a:endCxn id="7" idx="3"/>
          </p:cNvCxnSpPr>
          <p:nvPr/>
        </p:nvCxnSpPr>
        <p:spPr>
          <a:xfrm flipH="1" flipV="1">
            <a:off x="4079631" y="3108960"/>
            <a:ext cx="867507" cy="8313"/>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2"/>
            <a:endCxn id="11" idx="0"/>
          </p:cNvCxnSpPr>
          <p:nvPr/>
        </p:nvCxnSpPr>
        <p:spPr>
          <a:xfrm flipH="1">
            <a:off x="3695114" y="3440830"/>
            <a:ext cx="1674055" cy="1522299"/>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cxnSpLocks/>
            <a:stCxn id="14" idx="0"/>
            <a:endCxn id="8" idx="2"/>
          </p:cNvCxnSpPr>
          <p:nvPr/>
        </p:nvCxnSpPr>
        <p:spPr>
          <a:xfrm flipH="1" flipV="1">
            <a:off x="5369169" y="3440830"/>
            <a:ext cx="37514" cy="152229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079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dirty="0"/>
              <a:t>On the next screen, practice freely moving in any direction to get used to the different pathways, pressing the </a:t>
            </a:r>
            <a:r>
              <a:rPr lang="en-US" dirty="0">
                <a:solidFill>
                  <a:srgbClr val="0000FF"/>
                </a:solidFill>
              </a:rPr>
              <a:t>LEFT </a:t>
            </a:r>
            <a:r>
              <a:rPr lang="en-US" dirty="0"/>
              <a:t>button for the blue pathways and the  </a:t>
            </a:r>
            <a:r>
              <a:rPr lang="en-US" dirty="0">
                <a:solidFill>
                  <a:srgbClr val="FFFF00"/>
                </a:solidFill>
              </a:rPr>
              <a:t>RIGHT </a:t>
            </a:r>
            <a:r>
              <a:rPr lang="en-US" dirty="0"/>
              <a:t>button for the yellow pathways.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Rectangle 7"/>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Rectangle 10"/>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6" name="Straight Arrow Connector 15"/>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3700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592407"/>
            <a:ext cx="8736037" cy="1260777"/>
          </a:xfrm>
        </p:spPr>
        <p:txBody>
          <a:bodyPr>
            <a:noAutofit/>
          </a:bodyPr>
          <a:lstStyle/>
          <a:p>
            <a:pPr marL="0" indent="0">
              <a:buNone/>
            </a:pPr>
            <a:r>
              <a:rPr lang="en-US" dirty="0"/>
              <a:t>Do you want an additional minute to freely move?</a:t>
            </a:r>
          </a:p>
          <a:p>
            <a:pPr marL="0" indent="0">
              <a:buNone/>
            </a:pPr>
            <a:endParaRPr lang="en-US" dirty="0"/>
          </a:p>
          <a:p>
            <a:pPr marL="0" indent="0">
              <a:buNone/>
            </a:pPr>
            <a:r>
              <a:rPr lang="en-US" dirty="0"/>
              <a:t> </a:t>
            </a:r>
          </a:p>
        </p:txBody>
      </p:sp>
      <p:grpSp>
        <p:nvGrpSpPr>
          <p:cNvPr id="29" name="Group 28"/>
          <p:cNvGrpSpPr/>
          <p:nvPr/>
        </p:nvGrpSpPr>
        <p:grpSpPr>
          <a:xfrm>
            <a:off x="2011680" y="1953503"/>
            <a:ext cx="4717600" cy="3733891"/>
            <a:chOff x="2376644" y="2998817"/>
            <a:chExt cx="3472065" cy="2748073"/>
          </a:xfrm>
        </p:grpSpPr>
        <p:pic>
          <p:nvPicPr>
            <p:cNvPr id="30" name="Picture 29"/>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31" name="TextBox 30"/>
            <p:cNvSpPr txBox="1"/>
            <p:nvPr/>
          </p:nvSpPr>
          <p:spPr>
            <a:xfrm>
              <a:off x="3983057" y="2998817"/>
              <a:ext cx="861184" cy="566294"/>
            </a:xfrm>
            <a:prstGeom prst="rect">
              <a:avLst/>
            </a:prstGeom>
            <a:noFill/>
          </p:spPr>
          <p:txBody>
            <a:bodyPr wrap="square" rtlCol="0">
              <a:spAutoFit/>
            </a:bodyPr>
            <a:lstStyle/>
            <a:p>
              <a:pPr algn="ctr"/>
              <a:r>
                <a:rPr lang="en-US" sz="4400" b="1" dirty="0"/>
                <a:t>NO</a:t>
              </a:r>
              <a:endParaRPr lang="en-US" sz="2400" b="1" dirty="0"/>
            </a:p>
          </p:txBody>
        </p:sp>
        <p:sp>
          <p:nvSpPr>
            <p:cNvPr id="32" name="TextBox 31"/>
            <p:cNvSpPr txBox="1"/>
            <p:nvPr/>
          </p:nvSpPr>
          <p:spPr>
            <a:xfrm>
              <a:off x="2376644" y="3018786"/>
              <a:ext cx="1268193" cy="566294"/>
            </a:xfrm>
            <a:prstGeom prst="rect">
              <a:avLst/>
            </a:prstGeom>
            <a:noFill/>
          </p:spPr>
          <p:txBody>
            <a:bodyPr wrap="square" rtlCol="0">
              <a:spAutoFit/>
            </a:bodyPr>
            <a:lstStyle/>
            <a:p>
              <a:pPr algn="ctr"/>
              <a:r>
                <a:rPr lang="en-US" sz="4400" b="1" dirty="0"/>
                <a:t>YES</a:t>
              </a:r>
            </a:p>
          </p:txBody>
        </p:sp>
        <p:cxnSp>
          <p:nvCxnSpPr>
            <p:cNvPr id="33" name="Straight Arrow Connector 32"/>
            <p:cNvCxnSpPr>
              <a:stCxn id="32" idx="2"/>
            </p:cNvCxnSpPr>
            <p:nvPr/>
          </p:nvCxnSpPr>
          <p:spPr>
            <a:xfrm>
              <a:off x="3010740" y="3585080"/>
              <a:ext cx="787989" cy="68885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1" idx="2"/>
            </p:cNvCxnSpPr>
            <p:nvPr/>
          </p:nvCxnSpPr>
          <p:spPr>
            <a:xfrm flipH="1">
              <a:off x="4242356" y="3565111"/>
              <a:ext cx="171294" cy="70882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47815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Goal Training:</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542442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The white rectangle is your present location. Your goal is to get to the RED GOAL on your last move. You will get it wrong if you reach the goal BEFORE your last move. </a:t>
            </a:r>
            <a:r>
              <a:rPr lang="en-US" sz="2600" dirty="0">
                <a:solidFill>
                  <a:schemeClr val="accent6"/>
                </a:solidFill>
              </a:rPr>
              <a:t>It is important that you take your time in planning out your moves before you press any buttons. If you make too many errors, you will have to start again.</a:t>
            </a:r>
            <a:r>
              <a:rPr lang="en-US" sz="2600" dirty="0">
                <a:solidFill>
                  <a:srgbClr val="FF0000"/>
                </a:solidFill>
              </a:rPr>
              <a:t>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rgbClr val="FF2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9177719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This task is expected to be difficult. The paths may seem complex and overwhelming to learn. However, we simply ask that you try your best. People often find that even though the task can be frustrating, they are able to improve over time.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Rectangle 7"/>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Rectangle 10"/>
          <p:cNvSpPr/>
          <p:nvPr/>
        </p:nvSpPr>
        <p:spPr>
          <a:xfrm>
            <a:off x="3273083" y="4963129"/>
            <a:ext cx="844062" cy="647114"/>
          </a:xfrm>
          <a:prstGeom prst="rect">
            <a:avLst/>
          </a:prstGeom>
          <a:solidFill>
            <a:srgbClr val="FF2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271074" y="5102020"/>
            <a:ext cx="824635"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Goal</a:t>
            </a:r>
          </a:p>
        </p:txBody>
      </p:sp>
    </p:spTree>
    <p:extLst>
      <p:ext uri="{BB962C8B-B14F-4D97-AF65-F5344CB8AC3E}">
        <p14:creationId xmlns:p14="http://schemas.microsoft.com/office/powerpoint/2010/main" val="39191676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3981" y="959494"/>
            <a:ext cx="8736037" cy="1882164"/>
          </a:xfrm>
        </p:spPr>
        <p:txBody>
          <a:bodyPr>
            <a:noAutofit/>
          </a:bodyPr>
          <a:lstStyle/>
          <a:p>
            <a:pPr marL="0" indent="0">
              <a:buNone/>
            </a:pPr>
            <a:r>
              <a:rPr lang="en-US" dirty="0"/>
              <a:t>For the following tasks, you only have 1 move to get to the red goal.</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961282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We will repeat </a:t>
            </a:r>
            <a:r>
              <a:rPr lang="en-US" sz="2600" dirty="0" smtClean="0"/>
              <a:t>from the beginning </a:t>
            </a:r>
            <a:r>
              <a:rPr lang="en-US" sz="2600" dirty="0" smtClean="0"/>
              <a:t>to </a:t>
            </a:r>
            <a:r>
              <a:rPr lang="en-US" sz="2600" dirty="0"/>
              <a:t>give you more opportunity to learn the different paths. </a:t>
            </a:r>
            <a:endParaRPr lang="en-US" sz="2600" dirty="0" smtClean="0"/>
          </a:p>
          <a:p>
            <a:pPr marL="0" indent="0">
              <a:buNone/>
            </a:pPr>
            <a:r>
              <a:rPr lang="en-US" sz="2600" dirty="0" smtClean="0"/>
              <a:t>Please </a:t>
            </a:r>
            <a:r>
              <a:rPr lang="en-US" sz="2600" dirty="0"/>
              <a:t>take a moment to study the paths below. (Note that once you are doing the task in the scanner, you will not be shown the paths again)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Rectangle 27">
            <a:extLst>
              <a:ext uri="{FF2B5EF4-FFF2-40B4-BE49-F238E27FC236}">
                <a16:creationId xmlns:a16="http://schemas.microsoft.com/office/drawing/2014/main" id="{DB0B57B4-36B6-AE43-A878-D3317878B490}"/>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017F276-EF50-194B-9A4D-F2D0CEEDE20E}"/>
              </a:ext>
            </a:extLst>
          </p:cNvPr>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DBD5A00-2B09-8141-A493-8411205F7FDD}"/>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63B408F-F1D4-FB4A-9553-5EB886A32EC1}"/>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83766B67-8F5A-FC41-B92C-5203F5C7C3C0}"/>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F697867-35FF-4242-AD3C-7E4B7612AA56}"/>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1001F1C8-0DD4-514D-8F9A-13F01F1C0E98}"/>
              </a:ext>
            </a:extLst>
          </p:cNvPr>
          <p:cNvCxnSpPr>
            <a:stCxn id="28" idx="1"/>
            <a:endCxn id="31"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D150A28-1F7F-C14A-9597-3DCFE335F37F}"/>
              </a:ext>
            </a:extLst>
          </p:cNvPr>
          <p:cNvCxnSpPr>
            <a:stCxn id="31" idx="2"/>
            <a:endCxn id="32"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3040488-AF47-FE46-87AB-726C7331A460}"/>
              </a:ext>
            </a:extLst>
          </p:cNvPr>
          <p:cNvCxnSpPr>
            <a:cxnSpLocks/>
            <a:stCxn id="32" idx="0"/>
            <a:endCxn id="28"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A650E8A3-5B89-A44F-9FE9-20F54BDB3471}"/>
              </a:ext>
            </a:extLst>
          </p:cNvPr>
          <p:cNvCxnSpPr>
            <a:stCxn id="32" idx="3"/>
            <a:endCxn id="33"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9E0D57E-6E91-124A-8D34-C8211D8E70CA}"/>
              </a:ext>
            </a:extLst>
          </p:cNvPr>
          <p:cNvCxnSpPr>
            <a:stCxn id="33" idx="3"/>
            <a:endCxn id="30"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4E7B38B-7440-9A4E-A354-2B4D561BE5FB}"/>
              </a:ext>
            </a:extLst>
          </p:cNvPr>
          <p:cNvCxnSpPr>
            <a:stCxn id="30" idx="0"/>
            <a:endCxn id="29"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E8257F6-8049-A645-8927-C080AD9A271C}"/>
              </a:ext>
            </a:extLst>
          </p:cNvPr>
          <p:cNvCxnSpPr>
            <a:stCxn id="29" idx="1"/>
            <a:endCxn id="28"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DA5ABC4-C267-CA46-B064-206FAB1056C2}"/>
              </a:ext>
            </a:extLst>
          </p:cNvPr>
          <p:cNvCxnSpPr>
            <a:stCxn id="29" idx="2"/>
            <a:endCxn id="32"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C245B30-0F1B-384D-9DE4-097A31D62045}"/>
              </a:ext>
            </a:extLst>
          </p:cNvPr>
          <p:cNvCxnSpPr>
            <a:stCxn id="28" idx="2"/>
            <a:endCxn id="33"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D8FD8F9-5487-D348-9709-02DC12E65669}"/>
              </a:ext>
            </a:extLst>
          </p:cNvPr>
          <p:cNvCxnSpPr>
            <a:cxnSpLocks/>
            <a:stCxn id="33" idx="0"/>
            <a:endCxn id="29"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14EB208-02AA-F549-A7F1-811C4FB21A60}"/>
              </a:ext>
            </a:extLst>
          </p:cNvPr>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CAFD3062-1C21-E14E-9E28-EF664CED4118}"/>
              </a:ext>
            </a:extLst>
          </p:cNvPr>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73052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dirty="0"/>
              <a:t>Great job completing the first part of the training!! </a:t>
            </a:r>
          </a:p>
          <a:p>
            <a:pPr marL="0" indent="0" algn="ctr">
              <a:buNone/>
            </a:pPr>
            <a:endParaRPr lang="en-US" dirty="0"/>
          </a:p>
          <a:p>
            <a:pPr marL="0" indent="0" algn="ctr">
              <a:buNone/>
            </a:pPr>
            <a:r>
              <a:rPr lang="en-US" dirty="0"/>
              <a:t>We will now continue to the next part of training.</a:t>
            </a:r>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231165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21213" y="5199529"/>
            <a:ext cx="2144460" cy="954107"/>
          </a:xfrm>
          <a:prstGeom prst="rect">
            <a:avLst/>
          </a:prstGeom>
          <a:noFill/>
        </p:spPr>
        <p:txBody>
          <a:bodyPr wrap="square" rtlCol="0">
            <a:spAutoFit/>
          </a:bodyPr>
          <a:lstStyle/>
          <a:p>
            <a:pPr algn="ctr"/>
            <a:r>
              <a:rPr lang="en-US" sz="2800" dirty="0"/>
              <a:t>Practice:</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12685613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Free Training (RP3):</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00170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dirty="0"/>
              <a:t>Welcome to the 2</a:t>
            </a:r>
            <a:r>
              <a:rPr lang="en-US" baseline="30000" dirty="0"/>
              <a:t>nd</a:t>
            </a:r>
            <a:r>
              <a:rPr lang="en-US" dirty="0"/>
              <a:t> part of the training.</a:t>
            </a:r>
          </a:p>
          <a:p>
            <a:pPr marL="0" indent="0" algn="ctr">
              <a:buNone/>
            </a:pPr>
            <a:endParaRPr lang="en-US" dirty="0"/>
          </a:p>
          <a:p>
            <a:pPr marL="0" indent="0" algn="ctr">
              <a:buNone/>
            </a:pPr>
            <a:r>
              <a:rPr lang="en-US" dirty="0"/>
              <a:t>All the pathways are the same as before, but from now on, you will receive points for each move. </a:t>
            </a:r>
          </a:p>
          <a:p>
            <a:pPr marL="0" indent="0" algn="ctr">
              <a:buNone/>
            </a:pPr>
            <a:endParaRPr lang="en-US" dirty="0"/>
          </a:p>
          <a:p>
            <a:pPr marL="0" indent="0" algn="ctr">
              <a:buNone/>
            </a:pPr>
            <a:r>
              <a:rPr lang="en-US" dirty="0"/>
              <a:t>For certain moves you will earn +140 or +20 points, but for other moves you will lose -20 or -70 points.</a:t>
            </a:r>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45010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endParaRPr lang="en-US" dirty="0"/>
          </a:p>
          <a:p>
            <a:pPr marL="0" indent="0" algn="ctr">
              <a:buNone/>
            </a:pPr>
            <a:endParaRPr lang="en-US" dirty="0"/>
          </a:p>
          <a:p>
            <a:pPr marL="0" indent="0" algn="ctr">
              <a:buNone/>
            </a:pPr>
            <a:r>
              <a:rPr lang="en-US" dirty="0"/>
              <a:t>For now, you will move around freely as you did before with the pathways.</a:t>
            </a:r>
          </a:p>
          <a:p>
            <a:pPr marL="0" indent="0" algn="ctr">
              <a:buNone/>
            </a:pPr>
            <a:endParaRPr lang="en-US" dirty="0"/>
          </a:p>
          <a:p>
            <a:pPr marL="0" indent="0" algn="ctr">
              <a:buNone/>
            </a:pPr>
            <a:r>
              <a:rPr lang="en-US" dirty="0"/>
              <a:t>Your goal is to remember how many points each move will yield.</a:t>
            </a:r>
          </a:p>
          <a:p>
            <a:pPr marL="0" indent="0" algn="ctr">
              <a:buNone/>
            </a:pPr>
            <a:endParaRPr lang="en-US" dirty="0"/>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54650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Value Test (RP4):</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18016097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358334"/>
            <a:ext cx="8736037" cy="1643771"/>
          </a:xfrm>
        </p:spPr>
        <p:txBody>
          <a:bodyPr>
            <a:noAutofit/>
          </a:bodyPr>
          <a:lstStyle/>
          <a:p>
            <a:pPr marL="0" indent="0">
              <a:buNone/>
            </a:pPr>
            <a:r>
              <a:rPr lang="en-US" dirty="0"/>
              <a:t>Now we will test if you know the value of the pathways. Use the Button Box like below to make your choices.</a:t>
            </a:r>
          </a:p>
          <a:p>
            <a:pPr marL="0" indent="0">
              <a:buNone/>
            </a:pPr>
            <a:r>
              <a:rPr lang="en-US" dirty="0"/>
              <a:t>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9" name="Group 28"/>
          <p:cNvGrpSpPr/>
          <p:nvPr/>
        </p:nvGrpSpPr>
        <p:grpSpPr>
          <a:xfrm>
            <a:off x="902319" y="2352995"/>
            <a:ext cx="5801639" cy="3617074"/>
            <a:chOff x="1578811" y="3084792"/>
            <a:chExt cx="4269898" cy="2662098"/>
          </a:xfrm>
        </p:grpSpPr>
        <p:pic>
          <p:nvPicPr>
            <p:cNvPr id="30" name="Picture 29"/>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31" name="TextBox 30"/>
            <p:cNvSpPr txBox="1"/>
            <p:nvPr/>
          </p:nvSpPr>
          <p:spPr>
            <a:xfrm>
              <a:off x="3062376" y="3084792"/>
              <a:ext cx="861184" cy="566294"/>
            </a:xfrm>
            <a:prstGeom prst="rect">
              <a:avLst/>
            </a:prstGeom>
            <a:noFill/>
          </p:spPr>
          <p:txBody>
            <a:bodyPr wrap="square" rtlCol="0">
              <a:spAutoFit/>
            </a:bodyPr>
            <a:lstStyle/>
            <a:p>
              <a:pPr algn="ctr"/>
              <a:r>
                <a:rPr lang="en-US" sz="4400" b="1" dirty="0"/>
                <a:t>(B)</a:t>
              </a:r>
              <a:endParaRPr lang="en-US" sz="2400" b="1" dirty="0"/>
            </a:p>
          </p:txBody>
        </p:sp>
        <p:sp>
          <p:nvSpPr>
            <p:cNvPr id="32" name="TextBox 31"/>
            <p:cNvSpPr txBox="1"/>
            <p:nvPr/>
          </p:nvSpPr>
          <p:spPr>
            <a:xfrm>
              <a:off x="1578811" y="4028978"/>
              <a:ext cx="758798" cy="566294"/>
            </a:xfrm>
            <a:prstGeom prst="rect">
              <a:avLst/>
            </a:prstGeom>
            <a:noFill/>
          </p:spPr>
          <p:txBody>
            <a:bodyPr wrap="square" rtlCol="0">
              <a:spAutoFit/>
            </a:bodyPr>
            <a:lstStyle/>
            <a:p>
              <a:pPr algn="ctr"/>
              <a:r>
                <a:rPr lang="en-US" sz="4400" b="1" dirty="0"/>
                <a:t>(A)</a:t>
              </a:r>
            </a:p>
          </p:txBody>
        </p:sp>
        <p:cxnSp>
          <p:nvCxnSpPr>
            <p:cNvPr id="33" name="Straight Arrow Connector 32"/>
            <p:cNvCxnSpPr>
              <a:stCxn id="32" idx="3"/>
            </p:cNvCxnSpPr>
            <p:nvPr/>
          </p:nvCxnSpPr>
          <p:spPr>
            <a:xfrm>
              <a:off x="2337609" y="4312125"/>
              <a:ext cx="1306462" cy="7397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1" idx="2"/>
            </p:cNvCxnSpPr>
            <p:nvPr/>
          </p:nvCxnSpPr>
          <p:spPr>
            <a:xfrm>
              <a:off x="3492968" y="3651086"/>
              <a:ext cx="749388" cy="622851"/>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16" name="TextBox 15"/>
          <p:cNvSpPr txBox="1"/>
          <p:nvPr/>
        </p:nvSpPr>
        <p:spPr>
          <a:xfrm>
            <a:off x="7347444" y="2888874"/>
            <a:ext cx="1170117" cy="769441"/>
          </a:xfrm>
          <a:prstGeom prst="rect">
            <a:avLst/>
          </a:prstGeom>
          <a:noFill/>
        </p:spPr>
        <p:txBody>
          <a:bodyPr wrap="square" rtlCol="0">
            <a:spAutoFit/>
          </a:bodyPr>
          <a:lstStyle/>
          <a:p>
            <a:pPr algn="ctr"/>
            <a:r>
              <a:rPr lang="en-US" sz="4400" b="1" dirty="0"/>
              <a:t>(D)</a:t>
            </a:r>
            <a:endParaRPr lang="en-US" sz="2400" b="1" dirty="0"/>
          </a:p>
        </p:txBody>
      </p:sp>
      <p:cxnSp>
        <p:nvCxnSpPr>
          <p:cNvPr id="17" name="Straight Arrow Connector 16"/>
          <p:cNvCxnSpPr>
            <a:stCxn id="16" idx="1"/>
          </p:cNvCxnSpPr>
          <p:nvPr/>
        </p:nvCxnSpPr>
        <p:spPr>
          <a:xfrm flipH="1">
            <a:off x="5888705" y="3273595"/>
            <a:ext cx="1458739" cy="98945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151745" y="2273074"/>
            <a:ext cx="1170117" cy="769441"/>
          </a:xfrm>
          <a:prstGeom prst="rect">
            <a:avLst/>
          </a:prstGeom>
          <a:noFill/>
        </p:spPr>
        <p:txBody>
          <a:bodyPr wrap="square" rtlCol="0">
            <a:spAutoFit/>
          </a:bodyPr>
          <a:lstStyle/>
          <a:p>
            <a:pPr algn="ctr"/>
            <a:r>
              <a:rPr lang="en-US" sz="4400" b="1" dirty="0"/>
              <a:t>(C)</a:t>
            </a:r>
            <a:endParaRPr lang="en-US" sz="2400" b="1" dirty="0"/>
          </a:p>
        </p:txBody>
      </p:sp>
      <p:cxnSp>
        <p:nvCxnSpPr>
          <p:cNvPr id="20" name="Straight Arrow Connector 19"/>
          <p:cNvCxnSpPr>
            <a:stCxn id="19" idx="2"/>
          </p:cNvCxnSpPr>
          <p:nvPr/>
        </p:nvCxnSpPr>
        <p:spPr>
          <a:xfrm flipH="1">
            <a:off x="5151745" y="3042515"/>
            <a:ext cx="585059" cy="926208"/>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5526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We will repeat </a:t>
            </a:r>
            <a:r>
              <a:rPr lang="en-US" sz="2600" dirty="0" smtClean="0"/>
              <a:t>from the beginning </a:t>
            </a:r>
            <a:r>
              <a:rPr lang="en-US" sz="2600" dirty="0" smtClean="0"/>
              <a:t>to </a:t>
            </a:r>
            <a:r>
              <a:rPr lang="en-US" sz="2600" dirty="0"/>
              <a:t>give you more opportunity to learn the different </a:t>
            </a:r>
            <a:r>
              <a:rPr lang="en-US" sz="2600" dirty="0" smtClean="0"/>
              <a:t>points. </a:t>
            </a:r>
          </a:p>
          <a:p>
            <a:pPr marL="0" indent="0">
              <a:buNone/>
            </a:pPr>
            <a:r>
              <a:rPr lang="en-US" sz="2600" dirty="0" smtClean="0"/>
              <a:t>Please </a:t>
            </a:r>
            <a:r>
              <a:rPr lang="en-US" sz="2600" dirty="0"/>
              <a:t>take a moment to study the paths below. (Note that once you are doing the task in the scanner, you will not be shown the paths again)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Rectangle 27">
            <a:extLst>
              <a:ext uri="{FF2B5EF4-FFF2-40B4-BE49-F238E27FC236}">
                <a16:creationId xmlns:a16="http://schemas.microsoft.com/office/drawing/2014/main" id="{DB0B57B4-36B6-AE43-A878-D3317878B490}"/>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017F276-EF50-194B-9A4D-F2D0CEEDE20E}"/>
              </a:ext>
            </a:extLst>
          </p:cNvPr>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DBD5A00-2B09-8141-A493-8411205F7FDD}"/>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63B408F-F1D4-FB4A-9553-5EB886A32EC1}"/>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83766B67-8F5A-FC41-B92C-5203F5C7C3C0}"/>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F697867-35FF-4242-AD3C-7E4B7612AA56}"/>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1001F1C8-0DD4-514D-8F9A-13F01F1C0E98}"/>
              </a:ext>
            </a:extLst>
          </p:cNvPr>
          <p:cNvCxnSpPr>
            <a:stCxn id="28" idx="1"/>
            <a:endCxn id="31"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D150A28-1F7F-C14A-9597-3DCFE335F37F}"/>
              </a:ext>
            </a:extLst>
          </p:cNvPr>
          <p:cNvCxnSpPr>
            <a:stCxn id="31" idx="2"/>
            <a:endCxn id="32"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3040488-AF47-FE46-87AB-726C7331A460}"/>
              </a:ext>
            </a:extLst>
          </p:cNvPr>
          <p:cNvCxnSpPr>
            <a:cxnSpLocks/>
            <a:stCxn id="32" idx="0"/>
            <a:endCxn id="28"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A650E8A3-5B89-A44F-9FE9-20F54BDB3471}"/>
              </a:ext>
            </a:extLst>
          </p:cNvPr>
          <p:cNvCxnSpPr>
            <a:stCxn id="32" idx="3"/>
            <a:endCxn id="33"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9E0D57E-6E91-124A-8D34-C8211D8E70CA}"/>
              </a:ext>
            </a:extLst>
          </p:cNvPr>
          <p:cNvCxnSpPr>
            <a:stCxn id="33" idx="3"/>
            <a:endCxn id="30"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4E7B38B-7440-9A4E-A354-2B4D561BE5FB}"/>
              </a:ext>
            </a:extLst>
          </p:cNvPr>
          <p:cNvCxnSpPr>
            <a:stCxn id="30" idx="0"/>
            <a:endCxn id="29"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E8257F6-8049-A645-8927-C080AD9A271C}"/>
              </a:ext>
            </a:extLst>
          </p:cNvPr>
          <p:cNvCxnSpPr>
            <a:stCxn id="29" idx="1"/>
            <a:endCxn id="28"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DA5ABC4-C267-CA46-B064-206FAB1056C2}"/>
              </a:ext>
            </a:extLst>
          </p:cNvPr>
          <p:cNvCxnSpPr>
            <a:stCxn id="29" idx="2"/>
            <a:endCxn id="32"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C245B30-0F1B-384D-9DE4-097A31D62045}"/>
              </a:ext>
            </a:extLst>
          </p:cNvPr>
          <p:cNvCxnSpPr>
            <a:stCxn id="28" idx="2"/>
            <a:endCxn id="33"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D8FD8F9-5487-D348-9709-02DC12E65669}"/>
              </a:ext>
            </a:extLst>
          </p:cNvPr>
          <p:cNvCxnSpPr>
            <a:cxnSpLocks/>
            <a:stCxn id="33" idx="0"/>
            <a:endCxn id="29"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14EB208-02AA-F549-A7F1-811C4FB21A60}"/>
              </a:ext>
            </a:extLst>
          </p:cNvPr>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CAFD3062-1C21-E14E-9E28-EF664CED4118}"/>
              </a:ext>
            </a:extLst>
          </p:cNvPr>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4241544" y="2739628"/>
            <a:ext cx="666083" cy="369332"/>
          </a:xfrm>
          <a:prstGeom prst="rect">
            <a:avLst/>
          </a:prstGeom>
          <a:noFill/>
        </p:spPr>
        <p:txBody>
          <a:bodyPr wrap="square" rtlCol="0">
            <a:spAutoFit/>
          </a:bodyPr>
          <a:lstStyle/>
          <a:p>
            <a:r>
              <a:rPr lang="en-US" dirty="0" smtClean="0"/>
              <a:t>+140</a:t>
            </a:r>
            <a:endParaRPr lang="en-US" dirty="0"/>
          </a:p>
        </p:txBody>
      </p:sp>
      <p:sp>
        <p:nvSpPr>
          <p:cNvPr id="25" name="TextBox 24"/>
          <p:cNvSpPr txBox="1"/>
          <p:nvPr/>
        </p:nvSpPr>
        <p:spPr>
          <a:xfrm>
            <a:off x="6159651" y="3116472"/>
            <a:ext cx="666083" cy="369332"/>
          </a:xfrm>
          <a:prstGeom prst="rect">
            <a:avLst/>
          </a:prstGeom>
          <a:noFill/>
        </p:spPr>
        <p:txBody>
          <a:bodyPr wrap="square" rtlCol="0">
            <a:spAutoFit/>
          </a:bodyPr>
          <a:lstStyle/>
          <a:p>
            <a:r>
              <a:rPr lang="en-US" dirty="0" smtClean="0"/>
              <a:t>-20</a:t>
            </a:r>
            <a:endParaRPr lang="en-US" dirty="0"/>
          </a:p>
        </p:txBody>
      </p:sp>
      <p:sp>
        <p:nvSpPr>
          <p:cNvPr id="27" name="TextBox 26"/>
          <p:cNvSpPr txBox="1"/>
          <p:nvPr/>
        </p:nvSpPr>
        <p:spPr>
          <a:xfrm>
            <a:off x="6190957" y="4795083"/>
            <a:ext cx="666083" cy="369332"/>
          </a:xfrm>
          <a:prstGeom prst="rect">
            <a:avLst/>
          </a:prstGeom>
          <a:noFill/>
        </p:spPr>
        <p:txBody>
          <a:bodyPr wrap="square" rtlCol="0">
            <a:spAutoFit/>
          </a:bodyPr>
          <a:lstStyle/>
          <a:p>
            <a:r>
              <a:rPr lang="en-US" dirty="0" smtClean="0"/>
              <a:t>-20</a:t>
            </a:r>
            <a:endParaRPr lang="en-US" dirty="0"/>
          </a:p>
        </p:txBody>
      </p:sp>
      <p:sp>
        <p:nvSpPr>
          <p:cNvPr id="46" name="TextBox 45"/>
          <p:cNvSpPr txBox="1"/>
          <p:nvPr/>
        </p:nvSpPr>
        <p:spPr>
          <a:xfrm>
            <a:off x="4240584" y="5303874"/>
            <a:ext cx="666083" cy="369332"/>
          </a:xfrm>
          <a:prstGeom prst="rect">
            <a:avLst/>
          </a:prstGeom>
          <a:noFill/>
        </p:spPr>
        <p:txBody>
          <a:bodyPr wrap="square" rtlCol="0">
            <a:spAutoFit/>
          </a:bodyPr>
          <a:lstStyle/>
          <a:p>
            <a:r>
              <a:rPr lang="en-US" dirty="0" smtClean="0"/>
              <a:t>-20</a:t>
            </a:r>
            <a:endParaRPr lang="en-US" dirty="0"/>
          </a:p>
        </p:txBody>
      </p:sp>
      <p:sp>
        <p:nvSpPr>
          <p:cNvPr id="47" name="TextBox 46"/>
          <p:cNvSpPr txBox="1"/>
          <p:nvPr/>
        </p:nvSpPr>
        <p:spPr>
          <a:xfrm>
            <a:off x="2277391" y="4851715"/>
            <a:ext cx="666083" cy="369332"/>
          </a:xfrm>
          <a:prstGeom prst="rect">
            <a:avLst/>
          </a:prstGeom>
          <a:noFill/>
        </p:spPr>
        <p:txBody>
          <a:bodyPr wrap="square" rtlCol="0">
            <a:spAutoFit/>
          </a:bodyPr>
          <a:lstStyle/>
          <a:p>
            <a:r>
              <a:rPr lang="en-US" dirty="0" smtClean="0"/>
              <a:t>-20</a:t>
            </a:r>
            <a:endParaRPr lang="en-US" dirty="0"/>
          </a:p>
        </p:txBody>
      </p:sp>
      <p:sp>
        <p:nvSpPr>
          <p:cNvPr id="48" name="TextBox 47"/>
          <p:cNvSpPr txBox="1"/>
          <p:nvPr/>
        </p:nvSpPr>
        <p:spPr>
          <a:xfrm>
            <a:off x="2428275" y="3035644"/>
            <a:ext cx="666083" cy="369332"/>
          </a:xfrm>
          <a:prstGeom prst="rect">
            <a:avLst/>
          </a:prstGeom>
          <a:noFill/>
        </p:spPr>
        <p:txBody>
          <a:bodyPr wrap="square" rtlCol="0">
            <a:spAutoFit/>
          </a:bodyPr>
          <a:lstStyle/>
          <a:p>
            <a:r>
              <a:rPr lang="en-US" dirty="0" smtClean="0"/>
              <a:t>-20</a:t>
            </a:r>
            <a:endParaRPr lang="en-US" dirty="0"/>
          </a:p>
        </p:txBody>
      </p:sp>
      <p:sp>
        <p:nvSpPr>
          <p:cNvPr id="49" name="TextBox 48"/>
          <p:cNvSpPr txBox="1"/>
          <p:nvPr/>
        </p:nvSpPr>
        <p:spPr>
          <a:xfrm>
            <a:off x="3963800" y="3432517"/>
            <a:ext cx="666083" cy="369332"/>
          </a:xfrm>
          <a:prstGeom prst="rect">
            <a:avLst/>
          </a:prstGeom>
          <a:noFill/>
        </p:spPr>
        <p:txBody>
          <a:bodyPr wrap="square" rtlCol="0">
            <a:spAutoFit/>
          </a:bodyPr>
          <a:lstStyle/>
          <a:p>
            <a:r>
              <a:rPr lang="en-US" dirty="0" smtClean="0"/>
              <a:t>-70</a:t>
            </a:r>
            <a:endParaRPr lang="en-US" dirty="0"/>
          </a:p>
        </p:txBody>
      </p:sp>
      <p:sp>
        <p:nvSpPr>
          <p:cNvPr id="50" name="TextBox 49"/>
          <p:cNvSpPr txBox="1"/>
          <p:nvPr/>
        </p:nvSpPr>
        <p:spPr>
          <a:xfrm>
            <a:off x="5620110" y="3674886"/>
            <a:ext cx="666083" cy="369332"/>
          </a:xfrm>
          <a:prstGeom prst="rect">
            <a:avLst/>
          </a:prstGeom>
          <a:noFill/>
        </p:spPr>
        <p:txBody>
          <a:bodyPr wrap="square" rtlCol="0">
            <a:spAutoFit/>
          </a:bodyPr>
          <a:lstStyle/>
          <a:p>
            <a:r>
              <a:rPr lang="en-US" dirty="0"/>
              <a:t>+</a:t>
            </a:r>
            <a:r>
              <a:rPr lang="en-US" dirty="0" smtClean="0"/>
              <a:t>20</a:t>
            </a:r>
            <a:endParaRPr lang="en-US" dirty="0"/>
          </a:p>
        </p:txBody>
      </p:sp>
      <p:sp>
        <p:nvSpPr>
          <p:cNvPr id="51" name="TextBox 50"/>
          <p:cNvSpPr txBox="1"/>
          <p:nvPr/>
        </p:nvSpPr>
        <p:spPr>
          <a:xfrm>
            <a:off x="4660117" y="3350116"/>
            <a:ext cx="666083" cy="369332"/>
          </a:xfrm>
          <a:prstGeom prst="rect">
            <a:avLst/>
          </a:prstGeom>
          <a:noFill/>
        </p:spPr>
        <p:txBody>
          <a:bodyPr wrap="square" rtlCol="0">
            <a:spAutoFit/>
          </a:bodyPr>
          <a:lstStyle/>
          <a:p>
            <a:r>
              <a:rPr lang="en-US" dirty="0"/>
              <a:t>+</a:t>
            </a:r>
            <a:r>
              <a:rPr lang="en-US" dirty="0" smtClean="0"/>
              <a:t>20</a:t>
            </a:r>
            <a:endParaRPr lang="en-US" dirty="0"/>
          </a:p>
        </p:txBody>
      </p:sp>
      <p:sp>
        <p:nvSpPr>
          <p:cNvPr id="52" name="TextBox 51"/>
          <p:cNvSpPr txBox="1"/>
          <p:nvPr/>
        </p:nvSpPr>
        <p:spPr>
          <a:xfrm>
            <a:off x="3170691" y="4645628"/>
            <a:ext cx="666083" cy="369332"/>
          </a:xfrm>
          <a:prstGeom prst="rect">
            <a:avLst/>
          </a:prstGeom>
          <a:noFill/>
        </p:spPr>
        <p:txBody>
          <a:bodyPr wrap="square" rtlCol="0">
            <a:spAutoFit/>
          </a:bodyPr>
          <a:lstStyle/>
          <a:p>
            <a:r>
              <a:rPr lang="en-US" dirty="0"/>
              <a:t>+</a:t>
            </a:r>
            <a:r>
              <a:rPr lang="en-US" dirty="0" smtClean="0"/>
              <a:t>20</a:t>
            </a:r>
            <a:endParaRPr lang="en-US" dirty="0"/>
          </a:p>
        </p:txBody>
      </p:sp>
      <p:sp>
        <p:nvSpPr>
          <p:cNvPr id="53" name="TextBox 52"/>
          <p:cNvSpPr txBox="1"/>
          <p:nvPr/>
        </p:nvSpPr>
        <p:spPr>
          <a:xfrm>
            <a:off x="2697301" y="4359196"/>
            <a:ext cx="666083" cy="369332"/>
          </a:xfrm>
          <a:prstGeom prst="rect">
            <a:avLst/>
          </a:prstGeom>
          <a:noFill/>
        </p:spPr>
        <p:txBody>
          <a:bodyPr wrap="square" rtlCol="0">
            <a:spAutoFit/>
          </a:bodyPr>
          <a:lstStyle/>
          <a:p>
            <a:r>
              <a:rPr lang="en-US" dirty="0" smtClean="0"/>
              <a:t>-</a:t>
            </a:r>
            <a:r>
              <a:rPr lang="en-US" dirty="0"/>
              <a:t>7</a:t>
            </a:r>
            <a:r>
              <a:rPr lang="en-US" dirty="0" smtClean="0"/>
              <a:t>0</a:t>
            </a:r>
            <a:endParaRPr lang="en-US" dirty="0"/>
          </a:p>
        </p:txBody>
      </p:sp>
      <p:sp>
        <p:nvSpPr>
          <p:cNvPr id="54" name="TextBox 53"/>
          <p:cNvSpPr txBox="1"/>
          <p:nvPr/>
        </p:nvSpPr>
        <p:spPr>
          <a:xfrm>
            <a:off x="5367857" y="4601194"/>
            <a:ext cx="666083" cy="369332"/>
          </a:xfrm>
          <a:prstGeom prst="rect">
            <a:avLst/>
          </a:prstGeom>
          <a:noFill/>
        </p:spPr>
        <p:txBody>
          <a:bodyPr wrap="square" rtlCol="0">
            <a:spAutoFit/>
          </a:bodyPr>
          <a:lstStyle/>
          <a:p>
            <a:r>
              <a:rPr lang="en-US" dirty="0" smtClean="0"/>
              <a:t>-70</a:t>
            </a:r>
            <a:endParaRPr lang="en-US" dirty="0"/>
          </a:p>
        </p:txBody>
      </p:sp>
    </p:spTree>
    <p:extLst>
      <p:ext uri="{BB962C8B-B14F-4D97-AF65-F5344CB8AC3E}">
        <p14:creationId xmlns:p14="http://schemas.microsoft.com/office/powerpoint/2010/main" val="11421195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Task Training (RP5):</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27484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763793"/>
            <a:ext cx="9130194" cy="4589379"/>
          </a:xfrm>
        </p:spPr>
        <p:txBody>
          <a:bodyPr>
            <a:noAutofit/>
          </a:bodyPr>
          <a:lstStyle/>
          <a:p>
            <a:pPr marL="0" indent="0" algn="ctr">
              <a:buNone/>
            </a:pPr>
            <a:r>
              <a:rPr lang="en-US" dirty="0"/>
              <a:t>We are almost ready to play the real task.</a:t>
            </a:r>
          </a:p>
          <a:p>
            <a:pPr marL="0" indent="0" algn="ctr">
              <a:buNone/>
            </a:pPr>
            <a:endParaRPr lang="en-US" dirty="0"/>
          </a:p>
          <a:p>
            <a:pPr marL="0" indent="0" algn="ctr">
              <a:buNone/>
            </a:pPr>
            <a:r>
              <a:rPr lang="en-US" dirty="0"/>
              <a:t>In this practice, you can freely enter a move sequence of a certain length. </a:t>
            </a:r>
          </a:p>
          <a:p>
            <a:pPr marL="0" indent="0" algn="ctr">
              <a:buNone/>
            </a:pPr>
            <a:endParaRPr lang="en-US" dirty="0"/>
          </a:p>
          <a:p>
            <a:pPr marL="0" indent="0" algn="ctr">
              <a:buNone/>
            </a:pPr>
            <a:r>
              <a:rPr lang="en-US" dirty="0"/>
              <a:t>Try to choose wisely so that you earn the most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60669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763793"/>
            <a:ext cx="9130194" cy="4589379"/>
          </a:xfrm>
        </p:spPr>
        <p:txBody>
          <a:bodyPr>
            <a:noAutofit/>
          </a:bodyPr>
          <a:lstStyle/>
          <a:p>
            <a:pPr marL="0" indent="0" algn="ctr">
              <a:buNone/>
            </a:pPr>
            <a:r>
              <a:rPr lang="en-US" dirty="0"/>
              <a:t>In this round, we will only show you how you moved, and how many points you have earned or lost, after you have entered your whole sequence. (the white rectangle will not move until you have entered the specified number of moves)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2436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68812" y="438803"/>
            <a:ext cx="8736037" cy="5309989"/>
          </a:xfrm>
        </p:spPr>
        <p:txBody>
          <a:bodyPr>
            <a:noAutofit/>
          </a:bodyPr>
          <a:lstStyle/>
          <a:p>
            <a:pPr marL="0" indent="0" algn="ctr">
              <a:buNone/>
            </a:pPr>
            <a:r>
              <a:rPr lang="en-US" sz="2400" dirty="0"/>
              <a:t>Great job! Now we will try some rounds with time pressure!</a:t>
            </a:r>
          </a:p>
          <a:p>
            <a:pPr marL="0" indent="0" algn="ctr">
              <a:buNone/>
            </a:pPr>
            <a:endParaRPr lang="en-US" sz="2400" dirty="0"/>
          </a:p>
          <a:p>
            <a:pPr marL="0" indent="0" algn="ctr">
              <a:buNone/>
            </a:pPr>
            <a:r>
              <a:rPr lang="en-US" sz="2400" dirty="0"/>
              <a:t>You will have up to 9 seconds to plan your moves. After the 9 seconds are up, you will have 2.5 seconds to enter the moves you planned. </a:t>
            </a:r>
          </a:p>
          <a:p>
            <a:pPr marL="0" indent="0" algn="ctr">
              <a:buNone/>
            </a:pPr>
            <a:endParaRPr lang="en-US" sz="2400" dirty="0"/>
          </a:p>
          <a:p>
            <a:pPr marL="0" indent="0" algn="ctr">
              <a:buNone/>
            </a:pPr>
            <a:r>
              <a:rPr lang="en-US" sz="2400" dirty="0"/>
              <a:t>You can also shorten your planning time by beginning to enter your moves early. Once you start entering your moves, you will only have 2.5 seconds to enter the rest of your move sequence. </a:t>
            </a:r>
          </a:p>
          <a:p>
            <a:pPr marL="0" indent="0" algn="ctr">
              <a:buNone/>
            </a:pPr>
            <a:endParaRPr lang="en-US" sz="2400" dirty="0"/>
          </a:p>
          <a:p>
            <a:pPr marL="0" indent="0" algn="ctr">
              <a:buNone/>
            </a:pPr>
            <a:r>
              <a:rPr lang="en-US" sz="2400" dirty="0"/>
              <a:t>It is important that you only start entering your moves when you have planned your whole sequence.</a:t>
            </a:r>
          </a:p>
          <a:p>
            <a:pPr marL="0" indent="0" algn="ctr">
              <a:buNone/>
            </a:pPr>
            <a:endParaRPr lang="en-US" sz="24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490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02357" y="5119737"/>
            <a:ext cx="2144460" cy="954107"/>
          </a:xfrm>
          <a:prstGeom prst="rect">
            <a:avLst/>
          </a:prstGeom>
          <a:noFill/>
        </p:spPr>
        <p:txBody>
          <a:bodyPr wrap="square" rtlCol="0">
            <a:spAutoFit/>
          </a:bodyPr>
          <a:lstStyle/>
          <a:p>
            <a:pPr algn="ctr"/>
            <a:r>
              <a:rPr lang="en-US" sz="2800" dirty="0"/>
              <a:t>Scan: Run 1</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11" name="Title 3"/>
          <p:cNvSpPr>
            <a:spLocks noGrp="1"/>
          </p:cNvSpPr>
          <p:nvPr>
            <p:ph type="ctrTitle"/>
          </p:nvPr>
        </p:nvSpPr>
        <p:spPr>
          <a:xfrm>
            <a:off x="364343" y="2130425"/>
            <a:ext cx="8458200" cy="1470025"/>
          </a:xfrm>
        </p:spPr>
        <p:txBody>
          <a:bodyPr>
            <a:normAutofit/>
          </a:bodyPr>
          <a:lstStyle/>
          <a:p>
            <a:r>
              <a:rPr lang="en-US" dirty="0"/>
              <a:t>Planning Task</a:t>
            </a:r>
          </a:p>
        </p:txBody>
      </p:sp>
    </p:spTree>
    <p:extLst>
      <p:ext uri="{BB962C8B-B14F-4D97-AF65-F5344CB8AC3E}">
        <p14:creationId xmlns:p14="http://schemas.microsoft.com/office/powerpoint/2010/main" val="13965199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Again, this task is expected to be difficult. The paths and related points may seem complex and overwhelming to learn. The time limits may seem very quick. However, we simply ask that you try your best. People often find that even though the task can be frustrating, they are able to improve over time.</a:t>
            </a:r>
          </a:p>
          <a:p>
            <a:pPr marL="0" indent="0">
              <a:buNone/>
            </a:pPr>
            <a:endParaRPr lang="en-US" sz="2600" dirty="0"/>
          </a:p>
          <a:p>
            <a:pPr marL="0" indent="0">
              <a:buNone/>
            </a:pPr>
            <a:r>
              <a:rPr lang="en-US" sz="2600" dirty="0"/>
              <a:t>The practice task you are about to complete is exactly like what you will be asked to do in the scanner.</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3224472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dirty="0"/>
              <a:t>Great job!! You have now completed your training. You will have a reminder and a small practice when you are in the scanner, prior to starting the actual task. If you have any questions at any time, please do not hesitate to ask any of the study staff.</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4667081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a:t>
            </a:r>
            <a:r>
              <a:rPr lang="en-US" sz="2800" dirty="0" smtClean="0"/>
              <a:t>Session:</a:t>
            </a:r>
            <a:endParaRPr lang="en-US" sz="2800" dirty="0"/>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8775740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There will be a 9 second countdown for you to plan your moves.</a:t>
            </a:r>
          </a:p>
          <a:p>
            <a:pPr marL="0" indent="0" algn="ctr">
              <a:buNone/>
            </a:pPr>
            <a:endParaRPr lang="en-US" sz="2400" dirty="0"/>
          </a:p>
          <a:p>
            <a:pPr marL="0" indent="0" algn="ctr">
              <a:buNone/>
            </a:pPr>
            <a:r>
              <a:rPr lang="en-US" sz="2400" dirty="0"/>
              <a:t>You must enter a complete move sequence within 2.5 seconds or you will lose 200 points.</a:t>
            </a:r>
          </a:p>
          <a:p>
            <a:pPr marL="0" indent="0" algn="ctr">
              <a:buNone/>
            </a:pPr>
            <a:endParaRPr lang="en-US" sz="2400" dirty="0"/>
          </a:p>
          <a:p>
            <a:pPr marL="0" indent="0" algn="ctr">
              <a:buNone/>
            </a:pPr>
            <a:r>
              <a:rPr lang="en-US" sz="2400" dirty="0"/>
              <a:t>Let’s do a short practice to before we begin the main session.</a:t>
            </a:r>
          </a:p>
          <a:p>
            <a:pPr marL="0" indent="0" algn="ctr">
              <a:buNone/>
            </a:pPr>
            <a:endParaRPr lang="en-US" sz="2400" dirty="0"/>
          </a:p>
          <a:p>
            <a:pPr marL="0" indent="0" algn="ctr">
              <a:buNone/>
            </a:pPr>
            <a:endParaRPr lang="en-US" sz="2400" dirty="0"/>
          </a:p>
          <a:p>
            <a:pPr marL="0" indent="0" algn="ctr">
              <a:buNone/>
            </a:pPr>
            <a:endParaRPr lang="en-US" sz="24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79860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1915924"/>
            <a:ext cx="8458200" cy="1470025"/>
          </a:xfrm>
        </p:spPr>
        <p:txBody>
          <a:bodyPr>
            <a:normAutofit fontScale="90000"/>
          </a:bodyPr>
          <a:lstStyle/>
          <a:p>
            <a:r>
              <a:rPr lang="en-US" sz="3600" dirty="0"/>
              <a:t>Great job with the practice! We will now have 3 ”runs” of this task. </a:t>
            </a:r>
            <a:r>
              <a:rPr lang="en-US" dirty="0"/>
              <a:t/>
            </a:r>
            <a:br>
              <a:rPr lang="en-US" dirty="0"/>
            </a:br>
            <a:r>
              <a:rPr lang="en-US" dirty="0"/>
              <a:t/>
            </a:r>
            <a:br>
              <a:rPr lang="en-US" dirty="0"/>
            </a:br>
            <a:r>
              <a:rPr lang="en-US" sz="3300" dirty="0"/>
              <a:t>Remember that even though this task can be frustrating, we ask that you try your best throughout!!</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(R1):</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4006863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r>
              <a:rPr lang="en-US" sz="2400" dirty="0"/>
              <a:t>We are ready to begin the experiment.</a:t>
            </a:r>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40338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fontScale="90000"/>
          </a:bodyPr>
          <a:lstStyle/>
          <a:p>
            <a:r>
              <a:rPr lang="en-US" sz="3600" dirty="0">
                <a:solidFill>
                  <a:prstClr val="white"/>
                </a:solidFill>
              </a:rPr>
              <a:t>Great job with the first “run”! We will now move on to the second ”run” of this task, which will involve similar types of trials. </a:t>
            </a:r>
            <a:r>
              <a:rPr lang="en-US" dirty="0">
                <a:solidFill>
                  <a:prstClr val="white"/>
                </a:solidFill>
              </a:rPr>
              <a:t/>
            </a:r>
            <a:br>
              <a:rPr lang="en-US" dirty="0">
                <a:solidFill>
                  <a:prstClr val="white"/>
                </a:solidFill>
              </a:rPr>
            </a:br>
            <a:r>
              <a:rPr lang="en-US" dirty="0">
                <a:solidFill>
                  <a:prstClr val="white"/>
                </a:solidFill>
              </a:rPr>
              <a:t/>
            </a:r>
            <a:br>
              <a:rPr lang="en-US" dirty="0">
                <a:solidFill>
                  <a:prstClr val="white"/>
                </a:solidFill>
              </a:rPr>
            </a:br>
            <a:r>
              <a:rPr lang="en-US" sz="3300" dirty="0">
                <a:solidFill>
                  <a:prstClr val="white"/>
                </a:solidFill>
              </a:rPr>
              <a:t>Remember that even though this task can be frustrating, we ask that you try your best throughout!!</a:t>
            </a:r>
            <a:endParaRPr lang="en-US" dirty="0"/>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(R2):</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8397905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6321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fontScale="90000"/>
          </a:bodyPr>
          <a:lstStyle/>
          <a:p>
            <a:r>
              <a:rPr lang="en-US" sz="3600" dirty="0">
                <a:solidFill>
                  <a:prstClr val="white"/>
                </a:solidFill>
              </a:rPr>
              <a:t>Great job! We will now move on to the third and final ”run” of this task, which will involve similar types of trials. </a:t>
            </a:r>
            <a:r>
              <a:rPr lang="en-US" dirty="0">
                <a:solidFill>
                  <a:prstClr val="white"/>
                </a:solidFill>
              </a:rPr>
              <a:t/>
            </a:r>
            <a:br>
              <a:rPr lang="en-US" dirty="0">
                <a:solidFill>
                  <a:prstClr val="white"/>
                </a:solidFill>
              </a:rPr>
            </a:br>
            <a:r>
              <a:rPr lang="en-US" dirty="0">
                <a:solidFill>
                  <a:prstClr val="white"/>
                </a:solidFill>
              </a:rPr>
              <a:t/>
            </a:r>
            <a:br>
              <a:rPr lang="en-US" dirty="0">
                <a:solidFill>
                  <a:prstClr val="white"/>
                </a:solidFill>
              </a:rPr>
            </a:br>
            <a:r>
              <a:rPr lang="en-US" sz="3300" dirty="0">
                <a:solidFill>
                  <a:prstClr val="white"/>
                </a:solidFill>
              </a:rPr>
              <a:t>Remember that even though this task can be frustrating, we ask that you try your best throughout!!</a:t>
            </a:r>
            <a:endParaRPr lang="en-US" dirty="0"/>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(R3):</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5328734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9530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02357" y="5119737"/>
            <a:ext cx="2144460" cy="954107"/>
          </a:xfrm>
          <a:prstGeom prst="rect">
            <a:avLst/>
          </a:prstGeom>
          <a:noFill/>
        </p:spPr>
        <p:txBody>
          <a:bodyPr wrap="square" rtlCol="0">
            <a:spAutoFit/>
          </a:bodyPr>
          <a:lstStyle/>
          <a:p>
            <a:pPr algn="ctr"/>
            <a:r>
              <a:rPr lang="en-US" sz="2800" dirty="0"/>
              <a:t>Scan: Run 2</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11" name="Title 3"/>
          <p:cNvSpPr>
            <a:spLocks noGrp="1"/>
          </p:cNvSpPr>
          <p:nvPr>
            <p:ph type="ctrTitle"/>
          </p:nvPr>
        </p:nvSpPr>
        <p:spPr>
          <a:xfrm>
            <a:off x="364343" y="2130425"/>
            <a:ext cx="8458200" cy="1470025"/>
          </a:xfrm>
        </p:spPr>
        <p:txBody>
          <a:bodyPr>
            <a:normAutofit/>
          </a:bodyPr>
          <a:lstStyle/>
          <a:p>
            <a:r>
              <a:rPr lang="en-US" dirty="0"/>
              <a:t>Planning Task</a:t>
            </a:r>
          </a:p>
        </p:txBody>
      </p:sp>
    </p:spTree>
    <p:extLst>
      <p:ext uri="{BB962C8B-B14F-4D97-AF65-F5344CB8AC3E}">
        <p14:creationId xmlns:p14="http://schemas.microsoft.com/office/powerpoint/2010/main" val="4814947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1870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8252" t="22161" r="29463" b="25488"/>
          <a:stretch/>
        </p:blipFill>
        <p:spPr>
          <a:xfrm>
            <a:off x="2652909" y="3611930"/>
            <a:ext cx="3682384" cy="2566146"/>
          </a:xfrm>
          <a:prstGeom prst="rect">
            <a:avLst/>
          </a:prstGeom>
        </p:spPr>
      </p:pic>
      <p:sp>
        <p:nvSpPr>
          <p:cNvPr id="3" name="Content Placeholder 2"/>
          <p:cNvSpPr>
            <a:spLocks noGrp="1"/>
          </p:cNvSpPr>
          <p:nvPr>
            <p:ph idx="1"/>
          </p:nvPr>
        </p:nvSpPr>
        <p:spPr>
          <a:xfrm>
            <a:off x="179464" y="104948"/>
            <a:ext cx="8779896" cy="5549908"/>
          </a:xfrm>
        </p:spPr>
        <p:txBody>
          <a:bodyPr>
            <a:normAutofit/>
          </a:bodyPr>
          <a:lstStyle/>
          <a:p>
            <a:pPr marL="0" indent="0" algn="ctr">
              <a:buNone/>
            </a:pPr>
            <a:r>
              <a:rPr lang="en-US" sz="2800" dirty="0"/>
              <a:t>Position your hands so that your </a:t>
            </a:r>
          </a:p>
          <a:p>
            <a:pPr marL="0" indent="0" algn="ctr">
              <a:buNone/>
            </a:pPr>
            <a:r>
              <a:rPr lang="en-US" sz="2800" dirty="0"/>
              <a:t>middle finger corresponds to the LEFT Button </a:t>
            </a:r>
          </a:p>
          <a:p>
            <a:pPr marL="0" indent="0" algn="ctr">
              <a:buNone/>
            </a:pPr>
            <a:r>
              <a:rPr lang="en-US" sz="2800" dirty="0"/>
              <a:t>and your </a:t>
            </a:r>
          </a:p>
          <a:p>
            <a:pPr marL="0" indent="0" algn="ctr">
              <a:buNone/>
            </a:pPr>
            <a:r>
              <a:rPr lang="en-US" sz="2800" dirty="0"/>
              <a:t>index finger corresponds to the RIGHT Button</a:t>
            </a:r>
          </a:p>
        </p:txBody>
      </p:sp>
      <p:sp>
        <p:nvSpPr>
          <p:cNvPr id="11" name="Right Arrow 10"/>
          <p:cNvSpPr/>
          <p:nvPr/>
        </p:nvSpPr>
        <p:spPr>
          <a:xfrm>
            <a:off x="8113318" y="6391826"/>
            <a:ext cx="640200" cy="28976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2" name="TextBox 1"/>
          <p:cNvSpPr txBox="1"/>
          <p:nvPr/>
        </p:nvSpPr>
        <p:spPr>
          <a:xfrm>
            <a:off x="5794920" y="2713806"/>
            <a:ext cx="1163386" cy="523220"/>
          </a:xfrm>
          <a:prstGeom prst="rect">
            <a:avLst/>
          </a:prstGeom>
          <a:noFill/>
        </p:spPr>
        <p:txBody>
          <a:bodyPr wrap="square" rtlCol="0">
            <a:spAutoFit/>
          </a:bodyPr>
          <a:lstStyle/>
          <a:p>
            <a:r>
              <a:rPr lang="en-US" sz="2800" b="1" dirty="0"/>
              <a:t>RIGHT</a:t>
            </a:r>
            <a:endParaRPr lang="en-US" sz="2400" b="1" dirty="0"/>
          </a:p>
        </p:txBody>
      </p:sp>
      <p:sp>
        <p:nvSpPr>
          <p:cNvPr id="12" name="TextBox 11"/>
          <p:cNvSpPr txBox="1"/>
          <p:nvPr/>
        </p:nvSpPr>
        <p:spPr>
          <a:xfrm>
            <a:off x="4271339" y="2713806"/>
            <a:ext cx="1081903" cy="523220"/>
          </a:xfrm>
          <a:prstGeom prst="rect">
            <a:avLst/>
          </a:prstGeom>
          <a:noFill/>
        </p:spPr>
        <p:txBody>
          <a:bodyPr wrap="square" rtlCol="0">
            <a:spAutoFit/>
          </a:bodyPr>
          <a:lstStyle/>
          <a:p>
            <a:r>
              <a:rPr lang="en-US" sz="2800" b="1" dirty="0"/>
              <a:t>LEFT</a:t>
            </a:r>
          </a:p>
        </p:txBody>
      </p:sp>
      <p:cxnSp>
        <p:nvCxnSpPr>
          <p:cNvPr id="5" name="Straight Arrow Connector 4"/>
          <p:cNvCxnSpPr>
            <a:stCxn id="12" idx="2"/>
          </p:cNvCxnSpPr>
          <p:nvPr/>
        </p:nvCxnSpPr>
        <p:spPr>
          <a:xfrm>
            <a:off x="4812291" y="3237026"/>
            <a:ext cx="106484" cy="89572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2" idx="2"/>
          </p:cNvCxnSpPr>
          <p:nvPr/>
        </p:nvCxnSpPr>
        <p:spPr>
          <a:xfrm flipH="1">
            <a:off x="5500468" y="3237026"/>
            <a:ext cx="876145" cy="1039552"/>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3"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bg2">
                    <a:lumMod val="20000"/>
                    <a:lumOff val="80000"/>
                  </a:schemeClr>
                </a:solidFill>
              </a:rPr>
              <a:t>RIGHT</a:t>
            </a:r>
          </a:p>
        </p:txBody>
      </p:sp>
    </p:spTree>
    <p:extLst>
      <p:ext uri="{BB962C8B-B14F-4D97-AF65-F5344CB8AC3E}">
        <p14:creationId xmlns:p14="http://schemas.microsoft.com/office/powerpoint/2010/main" val="9999754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3235569"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3271074" y="5102020"/>
            <a:ext cx="824635" cy="369332"/>
          </a:xfrm>
          <a:prstGeom prst="rect">
            <a:avLst/>
          </a:prstGeom>
          <a:noFill/>
        </p:spPr>
        <p:txBody>
          <a:bodyPr wrap="square" rtlCol="0">
            <a:spAutoFit/>
          </a:bodyPr>
          <a:lstStyle/>
          <a:p>
            <a:pPr algn="ctr"/>
            <a:r>
              <a:rPr lang="en-US" dirty="0"/>
              <a:t>Goal</a:t>
            </a:r>
          </a:p>
        </p:txBody>
      </p:sp>
      <p:sp>
        <p:nvSpPr>
          <p:cNvPr id="18" name="TextBox 17"/>
          <p:cNvSpPr txBox="1"/>
          <p:nvPr/>
        </p:nvSpPr>
        <p:spPr>
          <a:xfrm>
            <a:off x="2992582" y="856211"/>
            <a:ext cx="3757353" cy="1477328"/>
          </a:xfrm>
          <a:prstGeom prst="rect">
            <a:avLst/>
          </a:prstGeom>
          <a:noFill/>
        </p:spPr>
        <p:txBody>
          <a:bodyPr wrap="square" rtlCol="0">
            <a:spAutoFit/>
          </a:bodyPr>
          <a:lstStyle/>
          <a:p>
            <a:r>
              <a:rPr lang="en-US" dirty="0"/>
              <a:t>1) Contrast – </a:t>
            </a:r>
          </a:p>
          <a:p>
            <a:pPr marL="742950" lvl="1" indent="-285750">
              <a:buFont typeface="Arial" panose="020B0604020202020204" pitchFamily="34" charset="0"/>
              <a:buChar char="•"/>
            </a:pPr>
            <a:r>
              <a:rPr lang="en-US" dirty="0"/>
              <a:t>Current Position – White</a:t>
            </a:r>
          </a:p>
          <a:p>
            <a:pPr marL="742950" lvl="1" indent="-285750">
              <a:buFont typeface="Arial" panose="020B0604020202020204" pitchFamily="34" charset="0"/>
              <a:buChar char="•"/>
            </a:pPr>
            <a:r>
              <a:rPr lang="en-US" dirty="0"/>
              <a:t>Goal Position – Red</a:t>
            </a:r>
          </a:p>
          <a:p>
            <a:pPr marL="742950" lvl="1" indent="-285750">
              <a:buFont typeface="Arial" panose="020B0604020202020204" pitchFamily="34" charset="0"/>
              <a:buChar char="•"/>
            </a:pPr>
            <a:r>
              <a:rPr lang="en-US" dirty="0"/>
              <a:t>Other - Grey</a:t>
            </a:r>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24134381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3235569" y="2785403"/>
            <a:ext cx="844062" cy="64711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992582" y="856211"/>
            <a:ext cx="3757353" cy="1477328"/>
          </a:xfrm>
          <a:prstGeom prst="rect">
            <a:avLst/>
          </a:prstGeom>
          <a:noFill/>
        </p:spPr>
        <p:txBody>
          <a:bodyPr wrap="square" rtlCol="0">
            <a:spAutoFit/>
          </a:bodyPr>
          <a:lstStyle/>
          <a:p>
            <a:r>
              <a:rPr lang="en-US" dirty="0"/>
              <a:t>2) Contrast – </a:t>
            </a:r>
          </a:p>
          <a:p>
            <a:pPr marL="742950" lvl="1" indent="-285750">
              <a:buFont typeface="Arial" panose="020B0604020202020204" pitchFamily="34" charset="0"/>
              <a:buChar char="•"/>
            </a:pPr>
            <a:r>
              <a:rPr lang="en-US" dirty="0"/>
              <a:t>Current Position – Green</a:t>
            </a:r>
          </a:p>
          <a:p>
            <a:pPr marL="742950" lvl="1" indent="-285750">
              <a:buFont typeface="Arial" panose="020B0604020202020204" pitchFamily="34" charset="0"/>
              <a:buChar char="•"/>
            </a:pPr>
            <a:r>
              <a:rPr lang="en-US" dirty="0"/>
              <a:t>Goal Position – Red</a:t>
            </a:r>
          </a:p>
          <a:p>
            <a:pPr marL="742950" lvl="1" indent="-285750">
              <a:buFont typeface="Arial" panose="020B0604020202020204" pitchFamily="34" charset="0"/>
              <a:buChar char="•"/>
            </a:pPr>
            <a:r>
              <a:rPr lang="en-US" dirty="0"/>
              <a:t>Other - Grey</a:t>
            </a:r>
          </a:p>
          <a:p>
            <a:pPr marL="742950" lvl="1" indent="-285750">
              <a:buFont typeface="Arial" panose="020B0604020202020204" pitchFamily="34" charset="0"/>
              <a:buChar char="•"/>
            </a:pPr>
            <a:endParaRPr lang="en-US" dirty="0"/>
          </a:p>
        </p:txBody>
      </p:sp>
      <p:sp>
        <p:nvSpPr>
          <p:cNvPr id="16" name="Rectangle 15"/>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35775130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3235569" y="2785403"/>
            <a:ext cx="844062" cy="64711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992582" y="856211"/>
            <a:ext cx="3757353" cy="1477328"/>
          </a:xfrm>
          <a:prstGeom prst="rect">
            <a:avLst/>
          </a:prstGeom>
          <a:noFill/>
        </p:spPr>
        <p:txBody>
          <a:bodyPr wrap="square" rtlCol="0">
            <a:spAutoFit/>
          </a:bodyPr>
          <a:lstStyle/>
          <a:p>
            <a:r>
              <a:rPr lang="en-US" dirty="0"/>
              <a:t>3) Contrast – </a:t>
            </a:r>
          </a:p>
          <a:p>
            <a:pPr marL="742950" lvl="1" indent="-285750">
              <a:buFont typeface="Arial" panose="020B0604020202020204" pitchFamily="34" charset="0"/>
              <a:buChar char="•"/>
            </a:pPr>
            <a:r>
              <a:rPr lang="en-US" dirty="0"/>
              <a:t>Current Position – Green</a:t>
            </a:r>
          </a:p>
          <a:p>
            <a:pPr marL="742950" lvl="1" indent="-285750">
              <a:buFont typeface="Arial" panose="020B0604020202020204" pitchFamily="34" charset="0"/>
              <a:buChar char="•"/>
            </a:pPr>
            <a:r>
              <a:rPr lang="en-US" dirty="0"/>
              <a:t>Goal Position – Red</a:t>
            </a:r>
          </a:p>
          <a:p>
            <a:pPr marL="742950" lvl="1" indent="-285750">
              <a:buFont typeface="Arial" panose="020B0604020202020204" pitchFamily="34" charset="0"/>
              <a:buChar char="•"/>
            </a:pPr>
            <a:r>
              <a:rPr lang="en-US" dirty="0"/>
              <a:t>Other - Grey</a:t>
            </a:r>
          </a:p>
          <a:p>
            <a:pPr marL="742950" lvl="1" indent="-285750">
              <a:buFont typeface="Arial" panose="020B0604020202020204" pitchFamily="34" charset="0"/>
              <a:buChar char="•"/>
            </a:pPr>
            <a:endParaRPr lang="en-US" dirty="0"/>
          </a:p>
        </p:txBody>
      </p:sp>
      <p:sp>
        <p:nvSpPr>
          <p:cNvPr id="16" name="Rectangle 15"/>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2418221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27725"/>
            <a:ext cx="9130194" cy="3529740"/>
          </a:xfrm>
        </p:spPr>
        <p:txBody>
          <a:bodyPr>
            <a:noAutofit/>
          </a:bodyPr>
          <a:lstStyle/>
          <a:p>
            <a:pPr marL="0" indent="0" algn="ctr">
              <a:buNone/>
            </a:pPr>
            <a:r>
              <a:rPr lang="en-US" dirty="0"/>
              <a:t>Welcome to the first part of the training. </a:t>
            </a:r>
          </a:p>
          <a:p>
            <a:pPr marL="0" indent="0" algn="ctr">
              <a:buNone/>
            </a:pPr>
            <a:endParaRPr lang="en-US" dirty="0"/>
          </a:p>
          <a:p>
            <a:pPr marL="0" indent="0" algn="ctr">
              <a:buNone/>
            </a:pPr>
            <a:r>
              <a:rPr lang="en-US" dirty="0"/>
              <a:t>Please take your time during this task. </a:t>
            </a:r>
          </a:p>
          <a:p>
            <a:pPr marL="0" indent="0" algn="ctr">
              <a:buNone/>
            </a:pPr>
            <a:endParaRPr lang="en-US" dirty="0"/>
          </a:p>
          <a:p>
            <a:pPr marL="0" indent="0" algn="ctr">
              <a:buNone/>
            </a:pPr>
            <a:r>
              <a:rPr lang="en-US" dirty="0"/>
              <a:t>It is fairly difficult, so please do your best to not get frustrated. </a:t>
            </a:r>
          </a:p>
          <a:p>
            <a:pPr marL="0" indent="0" algn="ctr">
              <a:buNone/>
            </a:pPr>
            <a:endParaRPr lang="en-US" dirty="0"/>
          </a:p>
          <a:p>
            <a:pPr marL="0" indent="0" algn="ctr">
              <a:buNone/>
            </a:pPr>
            <a:r>
              <a:rPr lang="en-US" dirty="0"/>
              <a:t>If you have any questions at any time, please do not hesitate to ask any of the study staff.</a:t>
            </a:r>
          </a:p>
          <a:p>
            <a:pPr marL="0" indent="0" algn="ctr">
              <a:buNone/>
            </a:pPr>
            <a:endParaRPr lang="en-US" dirty="0"/>
          </a:p>
          <a:p>
            <a:pPr marL="0" indent="0" algn="ctr">
              <a:buNone/>
            </a:pPr>
            <a:endParaRPr lang="en-US" dirty="0"/>
          </a:p>
          <a:p>
            <a:pPr marL="0" indent="0" algn="ctr">
              <a:buNone/>
            </a:pPr>
            <a:endParaRPr lang="en-US" dirty="0"/>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9079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You will see 6 rectangles on the screen, as shown below.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1012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The WHITE rectangle represents your present location.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8966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These are the pathways that you can take to get to the other rectangles. Each pathway follows the arrow in a single direction. Each rectangle has two different pathways.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a:stCxn id="2" idx="1"/>
            <a:endCxn id="9"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9" idx="2"/>
            <a:endCxn id="10"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a:stCxn id="10" idx="0"/>
            <a:endCxn id="2"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0" idx="3"/>
            <a:endCxn id="11"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1" idx="3"/>
            <a:endCxn id="8"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8" idx="0"/>
            <a:endCxn id="7"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7" idx="1"/>
            <a:endCxn id="2"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7" idx="2"/>
            <a:endCxn id="10"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2" idx="2"/>
            <a:endCxn id="11"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cxnSpLocks/>
            <a:stCxn id="11" idx="0"/>
            <a:endCxn id="7"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8397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Pressing the </a:t>
            </a:r>
            <a:r>
              <a:rPr lang="en-US" dirty="0">
                <a:solidFill>
                  <a:srgbClr val="0000FF"/>
                </a:solidFill>
              </a:rPr>
              <a:t>LEFT</a:t>
            </a:r>
            <a:r>
              <a:rPr lang="en-US" dirty="0"/>
              <a:t> Button will lead you down these pathways.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a:stCxn id="2" idx="1"/>
            <a:endCxn id="9"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a:stCxn id="10" idx="0"/>
            <a:endCxn id="2"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7" idx="1"/>
            <a:endCxn id="2"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cxnSpLocks/>
            <a:stCxn id="11" idx="0"/>
            <a:endCxn id="7"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4924941"/>
      </p:ext>
    </p:extLst>
  </p:cSld>
  <p:clrMapOvr>
    <a:masterClrMapping/>
  </p:clrMapOvr>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44482</TotalTime>
  <Words>2022</Words>
  <Application>Microsoft Office PowerPoint</Application>
  <PresentationFormat>On-screen Show (4:3)</PresentationFormat>
  <Paragraphs>310</Paragraphs>
  <Slides>44</Slides>
  <Notes>43</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44</vt:i4>
      </vt:variant>
    </vt:vector>
  </HeadingPairs>
  <TitlesOfParts>
    <vt:vector size="47" baseType="lpstr">
      <vt:lpstr>Arial</vt:lpstr>
      <vt:lpstr>Calibri</vt:lpstr>
      <vt:lpstr>Black</vt:lpstr>
      <vt:lpstr>PowerPoint Presentation</vt:lpstr>
      <vt:lpstr>Planning Task</vt:lpstr>
      <vt:lpstr>Planning Task</vt:lpstr>
      <vt:lpstr>Planning Task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Planning Task</vt:lpstr>
      <vt:lpstr>PowerPoint Presentation</vt:lpstr>
      <vt:lpstr>PowerPoint Presentation</vt:lpstr>
      <vt:lpstr>PowerPoint Presentation</vt:lpstr>
      <vt:lpstr>PowerPoint Presentation</vt:lpstr>
      <vt:lpstr>PowerPoint Presentation</vt:lpstr>
      <vt:lpstr>Planning Task</vt:lpstr>
      <vt:lpstr>PowerPoint Presentation</vt:lpstr>
      <vt:lpstr>PowerPoint Presentation</vt:lpstr>
      <vt:lpstr>Planning Task</vt:lpstr>
      <vt:lpstr>PowerPoint Presentation</vt:lpstr>
      <vt:lpstr>PowerPoint Presentation</vt:lpstr>
      <vt:lpstr>Planning Task</vt:lpstr>
      <vt:lpstr>PowerPoint Presentation</vt:lpstr>
      <vt:lpstr>PowerPoint Presentation</vt:lpstr>
      <vt:lpstr>PowerPoint Presentation</vt:lpstr>
      <vt:lpstr>PowerPoint Presentation</vt:lpstr>
      <vt:lpstr>PowerPoint Presentation</vt:lpstr>
      <vt:lpstr>Planning Task</vt:lpstr>
      <vt:lpstr>PowerPoint Presentation</vt:lpstr>
      <vt:lpstr>Great job with the practice! We will now have 3 ”runs” of this task.   Remember that even though this task can be frustrating, we ask that you try your best throughout!!</vt:lpstr>
      <vt:lpstr>PowerPoint Presentation</vt:lpstr>
      <vt:lpstr>Great job with the first “run”! We will now move on to the second ”run” of this task, which will involve similar types of trials.   Remember that even though this task can be frustrating, we ask that you try your best throughout!!</vt:lpstr>
      <vt:lpstr>PowerPoint Presentation</vt:lpstr>
      <vt:lpstr>Great job! We will now move on to the third and final ”run” of this task, which will involve similar types of trials.   Remember that even though this task can be frustrating, we ask that you try your best throughout!!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Slot Machine</dc:title>
  <dc:creator>Robin Aupperle</dc:creator>
  <cp:lastModifiedBy>James Touthang</cp:lastModifiedBy>
  <cp:revision>452</cp:revision>
  <dcterms:created xsi:type="dcterms:W3CDTF">2014-09-09T19:40:19Z</dcterms:created>
  <dcterms:modified xsi:type="dcterms:W3CDTF">2020-07-22T23:52:40Z</dcterms:modified>
</cp:coreProperties>
</file>